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6" r:id="rId3"/>
    <p:sldId id="275" r:id="rId4"/>
    <p:sldId id="284" r:id="rId5"/>
    <p:sldId id="274" r:id="rId6"/>
    <p:sldId id="259" r:id="rId7"/>
    <p:sldId id="277" r:id="rId8"/>
    <p:sldId id="262" r:id="rId9"/>
    <p:sldId id="278" r:id="rId10"/>
    <p:sldId id="288" r:id="rId11"/>
    <p:sldId id="283" r:id="rId12"/>
    <p:sldId id="289" r:id="rId13"/>
    <p:sldId id="267" r:id="rId14"/>
    <p:sldId id="280" r:id="rId15"/>
    <p:sldId id="28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23" autoAdjust="0"/>
    <p:restoredTop sz="94660"/>
  </p:normalViewPr>
  <p:slideViewPr>
    <p:cSldViewPr>
      <p:cViewPr varScale="1">
        <p:scale>
          <a:sx n="107" d="100"/>
          <a:sy n="107" d="100"/>
        </p:scale>
        <p:origin x="-117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1460A8-3AD8-4206-8420-0A8A63A74241}" type="doc">
      <dgm:prSet loTypeId="urn:microsoft.com/office/officeart/2005/8/layout/funnel1" loCatId="relationship" qsTypeId="urn:microsoft.com/office/officeart/2005/8/quickstyle/simple1" qsCatId="simple" csTypeId="urn:microsoft.com/office/officeart/2005/8/colors/accent2_2" csCatId="accent2" phldr="1"/>
      <dgm:spPr/>
      <dgm:t>
        <a:bodyPr/>
        <a:lstStyle/>
        <a:p>
          <a:endParaRPr lang="en-GB"/>
        </a:p>
      </dgm:t>
    </dgm:pt>
    <dgm:pt modelId="{8999B490-D779-4FE9-945D-7DCBB9A9BF7F}">
      <dgm:prSet phldrT="[Text]" phldr="1"/>
      <dgm:spPr>
        <a:solidFill>
          <a:srgbClr val="0070C0"/>
        </a:solidFill>
        <a:ln>
          <a:solidFill>
            <a:schemeClr val="tx1"/>
          </a:solidFill>
        </a:ln>
      </dgm:spPr>
      <dgm:t>
        <a:bodyPr/>
        <a:lstStyle/>
        <a:p>
          <a:endParaRPr lang="en-GB" dirty="0"/>
        </a:p>
      </dgm:t>
    </dgm:pt>
    <dgm:pt modelId="{8E8E5EB1-3F72-482D-B4A4-96B05DA8C49D}" type="parTrans" cxnId="{AF9E014D-3363-4C71-8342-CA955CA8F503}">
      <dgm:prSet/>
      <dgm:spPr/>
      <dgm:t>
        <a:bodyPr/>
        <a:lstStyle/>
        <a:p>
          <a:endParaRPr lang="en-GB"/>
        </a:p>
      </dgm:t>
    </dgm:pt>
    <dgm:pt modelId="{980D4AD8-7DAB-4258-8505-843329F8D302}" type="sibTrans" cxnId="{AF9E014D-3363-4C71-8342-CA955CA8F503}">
      <dgm:prSet/>
      <dgm:spPr/>
      <dgm:t>
        <a:bodyPr/>
        <a:lstStyle/>
        <a:p>
          <a:endParaRPr lang="en-GB"/>
        </a:p>
      </dgm:t>
    </dgm:pt>
    <dgm:pt modelId="{4D01A90E-0090-496D-B073-D472A7D122F0}">
      <dgm:prSet phldrT="[Text]" phldr="1"/>
      <dgm:spPr>
        <a:solidFill>
          <a:srgbClr val="0070C0"/>
        </a:solidFill>
        <a:ln>
          <a:solidFill>
            <a:schemeClr val="tx1"/>
          </a:solidFill>
        </a:ln>
      </dgm:spPr>
      <dgm:t>
        <a:bodyPr/>
        <a:lstStyle/>
        <a:p>
          <a:endParaRPr lang="en-GB" dirty="0"/>
        </a:p>
      </dgm:t>
    </dgm:pt>
    <dgm:pt modelId="{17AE519E-925D-4AB8-8CCA-0FA07CBB4002}" type="parTrans" cxnId="{3956E4E0-89B9-42D5-A0FD-DCC011787F98}">
      <dgm:prSet/>
      <dgm:spPr/>
      <dgm:t>
        <a:bodyPr/>
        <a:lstStyle/>
        <a:p>
          <a:endParaRPr lang="en-GB"/>
        </a:p>
      </dgm:t>
    </dgm:pt>
    <dgm:pt modelId="{995B9516-5FBC-42F8-997B-B835F9287301}" type="sibTrans" cxnId="{3956E4E0-89B9-42D5-A0FD-DCC011787F98}">
      <dgm:prSet/>
      <dgm:spPr/>
      <dgm:t>
        <a:bodyPr/>
        <a:lstStyle/>
        <a:p>
          <a:endParaRPr lang="en-GB"/>
        </a:p>
      </dgm:t>
    </dgm:pt>
    <dgm:pt modelId="{D6283A39-67D2-449A-B107-EB5A96B61DAE}">
      <dgm:prSet phldrT="[Text]" phldr="1"/>
      <dgm:spPr>
        <a:solidFill>
          <a:srgbClr val="0070C0"/>
        </a:solidFill>
        <a:ln>
          <a:solidFill>
            <a:schemeClr val="tx1"/>
          </a:solidFill>
        </a:ln>
      </dgm:spPr>
      <dgm:t>
        <a:bodyPr/>
        <a:lstStyle/>
        <a:p>
          <a:endParaRPr lang="en-GB" dirty="0"/>
        </a:p>
      </dgm:t>
    </dgm:pt>
    <dgm:pt modelId="{F3C2EDA9-58ED-419D-B2A9-7CEE1A0E5B5F}" type="sibTrans" cxnId="{E252554A-FF9E-4A54-BDC9-BEA9DFE79CDB}">
      <dgm:prSet/>
      <dgm:spPr/>
      <dgm:t>
        <a:bodyPr/>
        <a:lstStyle/>
        <a:p>
          <a:endParaRPr lang="en-GB"/>
        </a:p>
      </dgm:t>
    </dgm:pt>
    <dgm:pt modelId="{7D331625-3BDE-4164-8652-C8B6057FFF26}" type="parTrans" cxnId="{E252554A-FF9E-4A54-BDC9-BEA9DFE79CDB}">
      <dgm:prSet/>
      <dgm:spPr/>
      <dgm:t>
        <a:bodyPr/>
        <a:lstStyle/>
        <a:p>
          <a:endParaRPr lang="en-GB"/>
        </a:p>
      </dgm:t>
    </dgm:pt>
    <dgm:pt modelId="{DFCE8310-515D-4787-96D5-E563DEE20D65}">
      <dgm:prSet phldrT="[Text]" custT="1"/>
      <dgm:spPr>
        <a:solidFill>
          <a:srgbClr val="0070C0"/>
        </a:solidFill>
        <a:ln w="22225">
          <a:solidFill>
            <a:schemeClr val="tx1"/>
          </a:solidFill>
        </a:ln>
      </dgm:spPr>
      <dgm:t>
        <a:bodyPr/>
        <a:lstStyle/>
        <a:p>
          <a:r>
            <a:rPr lang="en-GB" sz="2200" b="1" dirty="0" smtClean="0"/>
            <a:t>Depressed</a:t>
          </a:r>
          <a:endParaRPr lang="en-GB" sz="2200" b="1" dirty="0"/>
        </a:p>
      </dgm:t>
    </dgm:pt>
    <dgm:pt modelId="{EE590D41-CA79-4F46-A201-AC53B9496A90}" type="sibTrans" cxnId="{899C034A-25F7-434C-A725-06687C3F1BEE}">
      <dgm:prSet/>
      <dgm:spPr/>
      <dgm:t>
        <a:bodyPr/>
        <a:lstStyle/>
        <a:p>
          <a:endParaRPr lang="en-GB"/>
        </a:p>
      </dgm:t>
    </dgm:pt>
    <dgm:pt modelId="{CB7CF9FC-43BE-4BEC-84B1-719515F2B618}" type="parTrans" cxnId="{899C034A-25F7-434C-A725-06687C3F1BEE}">
      <dgm:prSet/>
      <dgm:spPr/>
      <dgm:t>
        <a:bodyPr/>
        <a:lstStyle/>
        <a:p>
          <a:endParaRPr lang="en-GB"/>
        </a:p>
      </dgm:t>
    </dgm:pt>
    <dgm:pt modelId="{3BA83AD8-4A13-497A-90DD-D22FF0A8D351}" type="pres">
      <dgm:prSet presAssocID="{951460A8-3AD8-4206-8420-0A8A63A74241}" presName="Name0" presStyleCnt="0">
        <dgm:presLayoutVars>
          <dgm:chMax val="4"/>
          <dgm:resizeHandles val="exact"/>
        </dgm:presLayoutVars>
      </dgm:prSet>
      <dgm:spPr/>
      <dgm:t>
        <a:bodyPr/>
        <a:lstStyle/>
        <a:p>
          <a:endParaRPr lang="en-GB"/>
        </a:p>
      </dgm:t>
    </dgm:pt>
    <dgm:pt modelId="{A1026B8A-152E-495F-8CF0-241D96C68F8B}" type="pres">
      <dgm:prSet presAssocID="{951460A8-3AD8-4206-8420-0A8A63A74241}" presName="ellipse" presStyleLbl="trBgShp" presStyleIdx="0" presStyleCnt="1"/>
      <dgm:spPr/>
    </dgm:pt>
    <dgm:pt modelId="{CA8478F5-F3A4-4EA2-96A5-285CDA6DFB7B}" type="pres">
      <dgm:prSet presAssocID="{951460A8-3AD8-4206-8420-0A8A63A74241}" presName="arrow1" presStyleLbl="fgShp" presStyleIdx="0" presStyleCnt="1" custLinFactX="-25000" custLinFactY="-15174" custLinFactNeighborX="-100000" custLinFactNeighborY="-100000"/>
      <dgm:spPr>
        <a:ln>
          <a:solidFill>
            <a:schemeClr val="tx1"/>
          </a:solidFill>
        </a:ln>
      </dgm:spPr>
      <dgm:t>
        <a:bodyPr/>
        <a:lstStyle/>
        <a:p>
          <a:endParaRPr lang="en-GB"/>
        </a:p>
      </dgm:t>
    </dgm:pt>
    <dgm:pt modelId="{C861A853-0395-458A-BBAF-B1DF28F32993}" type="pres">
      <dgm:prSet presAssocID="{951460A8-3AD8-4206-8420-0A8A63A74241}" presName="rectangle" presStyleLbl="revTx" presStyleIdx="0" presStyleCnt="1" custScaleX="118750" custScaleY="79166" custLinFactNeighborX="-28125" custLinFactNeighborY="-41593">
        <dgm:presLayoutVars>
          <dgm:bulletEnabled val="1"/>
        </dgm:presLayoutVars>
      </dgm:prSet>
      <dgm:spPr/>
      <dgm:t>
        <a:bodyPr/>
        <a:lstStyle/>
        <a:p>
          <a:endParaRPr lang="en-GB"/>
        </a:p>
      </dgm:t>
    </dgm:pt>
    <dgm:pt modelId="{9C68570B-0ACB-4C1B-8D61-BB004400BDEC}" type="pres">
      <dgm:prSet presAssocID="{4D01A90E-0090-496D-B073-D472A7D122F0}" presName="item1" presStyleLbl="node1" presStyleIdx="0" presStyleCnt="3" custScaleX="94445" custScaleY="80555" custLinFactNeighborX="-29889" custLinFactNeighborY="-91917">
        <dgm:presLayoutVars>
          <dgm:bulletEnabled val="1"/>
        </dgm:presLayoutVars>
      </dgm:prSet>
      <dgm:spPr/>
      <dgm:t>
        <a:bodyPr/>
        <a:lstStyle/>
        <a:p>
          <a:endParaRPr lang="en-GB"/>
        </a:p>
      </dgm:t>
    </dgm:pt>
    <dgm:pt modelId="{F5799960-7F85-4F4C-8C21-1A2857DD2E4E}" type="pres">
      <dgm:prSet presAssocID="{D6283A39-67D2-449A-B107-EB5A96B61DAE}" presName="item2" presStyleLbl="node1" presStyleIdx="1" presStyleCnt="3" custScaleX="100001" custScaleY="72222" custLinFactNeighborX="-6944" custLinFactNeighborY="66438">
        <dgm:presLayoutVars>
          <dgm:bulletEnabled val="1"/>
        </dgm:presLayoutVars>
      </dgm:prSet>
      <dgm:spPr/>
      <dgm:t>
        <a:bodyPr/>
        <a:lstStyle/>
        <a:p>
          <a:endParaRPr lang="en-GB"/>
        </a:p>
      </dgm:t>
    </dgm:pt>
    <dgm:pt modelId="{6100ECDE-01C2-45AC-9705-0FD338AB153D}" type="pres">
      <dgm:prSet presAssocID="{DFCE8310-515D-4787-96D5-E563DEE20D65}" presName="item3" presStyleLbl="node1" presStyleIdx="2" presStyleCnt="3" custScaleX="86111" custScaleY="58334" custLinFactX="-57778" custLinFactNeighborX="-100000" custLinFactNeighborY="7283">
        <dgm:presLayoutVars>
          <dgm:bulletEnabled val="1"/>
        </dgm:presLayoutVars>
      </dgm:prSet>
      <dgm:spPr/>
      <dgm:t>
        <a:bodyPr/>
        <a:lstStyle/>
        <a:p>
          <a:endParaRPr lang="en-GB"/>
        </a:p>
      </dgm:t>
    </dgm:pt>
    <dgm:pt modelId="{4EDAD5B4-D16C-4A42-8B25-AD2A74959F1B}" type="pres">
      <dgm:prSet presAssocID="{951460A8-3AD8-4206-8420-0A8A63A74241}" presName="funnel" presStyleLbl="trAlignAcc1" presStyleIdx="0" presStyleCnt="1" custScaleY="70366" custLinFactNeighborX="-21429" custLinFactNeighborY="-6538"/>
      <dgm:spPr>
        <a:solidFill>
          <a:schemeClr val="bg1">
            <a:alpha val="40000"/>
          </a:schemeClr>
        </a:solidFill>
        <a:ln>
          <a:solidFill>
            <a:schemeClr val="tx1"/>
          </a:solidFill>
        </a:ln>
      </dgm:spPr>
      <dgm:t>
        <a:bodyPr/>
        <a:lstStyle/>
        <a:p>
          <a:endParaRPr lang="en-GB"/>
        </a:p>
      </dgm:t>
    </dgm:pt>
  </dgm:ptLst>
  <dgm:cxnLst>
    <dgm:cxn modelId="{899C034A-25F7-434C-A725-06687C3F1BEE}" srcId="{951460A8-3AD8-4206-8420-0A8A63A74241}" destId="{DFCE8310-515D-4787-96D5-E563DEE20D65}" srcOrd="3" destOrd="0" parTransId="{CB7CF9FC-43BE-4BEC-84B1-719515F2B618}" sibTransId="{EE590D41-CA79-4F46-A201-AC53B9496A90}"/>
    <dgm:cxn modelId="{E61427AB-BF8C-4EC1-917A-DD34762CF0A9}" type="presOf" srcId="{4D01A90E-0090-496D-B073-D472A7D122F0}" destId="{F5799960-7F85-4F4C-8C21-1A2857DD2E4E}" srcOrd="0" destOrd="0" presId="urn:microsoft.com/office/officeart/2005/8/layout/funnel1"/>
    <dgm:cxn modelId="{18C2EDB4-EF8E-4F64-97B4-EB4A324F6C11}" type="presOf" srcId="{8999B490-D779-4FE9-945D-7DCBB9A9BF7F}" destId="{6100ECDE-01C2-45AC-9705-0FD338AB153D}" srcOrd="0" destOrd="0" presId="urn:microsoft.com/office/officeart/2005/8/layout/funnel1"/>
    <dgm:cxn modelId="{AF9E014D-3363-4C71-8342-CA955CA8F503}" srcId="{951460A8-3AD8-4206-8420-0A8A63A74241}" destId="{8999B490-D779-4FE9-945D-7DCBB9A9BF7F}" srcOrd="0" destOrd="0" parTransId="{8E8E5EB1-3F72-482D-B4A4-96B05DA8C49D}" sibTransId="{980D4AD8-7DAB-4258-8505-843329F8D302}"/>
    <dgm:cxn modelId="{E252554A-FF9E-4A54-BDC9-BEA9DFE79CDB}" srcId="{951460A8-3AD8-4206-8420-0A8A63A74241}" destId="{D6283A39-67D2-449A-B107-EB5A96B61DAE}" srcOrd="2" destOrd="0" parTransId="{7D331625-3BDE-4164-8652-C8B6057FFF26}" sibTransId="{F3C2EDA9-58ED-419D-B2A9-7CEE1A0E5B5F}"/>
    <dgm:cxn modelId="{A4B9CB1D-F118-4AA1-A29B-1B1F746771AE}" type="presOf" srcId="{D6283A39-67D2-449A-B107-EB5A96B61DAE}" destId="{9C68570B-0ACB-4C1B-8D61-BB004400BDEC}" srcOrd="0" destOrd="0" presId="urn:microsoft.com/office/officeart/2005/8/layout/funnel1"/>
    <dgm:cxn modelId="{FF0CD2DD-E426-4B81-A1E5-1DDA6C6F4C75}" type="presOf" srcId="{951460A8-3AD8-4206-8420-0A8A63A74241}" destId="{3BA83AD8-4A13-497A-90DD-D22FF0A8D351}" srcOrd="0" destOrd="0" presId="urn:microsoft.com/office/officeart/2005/8/layout/funnel1"/>
    <dgm:cxn modelId="{3575ED21-5E2E-4C39-AC41-0B85F847FB39}" type="presOf" srcId="{DFCE8310-515D-4787-96D5-E563DEE20D65}" destId="{C861A853-0395-458A-BBAF-B1DF28F32993}" srcOrd="0" destOrd="0" presId="urn:microsoft.com/office/officeart/2005/8/layout/funnel1"/>
    <dgm:cxn modelId="{3956E4E0-89B9-42D5-A0FD-DCC011787F98}" srcId="{951460A8-3AD8-4206-8420-0A8A63A74241}" destId="{4D01A90E-0090-496D-B073-D472A7D122F0}" srcOrd="1" destOrd="0" parTransId="{17AE519E-925D-4AB8-8CCA-0FA07CBB4002}" sibTransId="{995B9516-5FBC-42F8-997B-B835F9287301}"/>
    <dgm:cxn modelId="{D7907353-EF74-466A-9A57-F3D7583AD866}" type="presParOf" srcId="{3BA83AD8-4A13-497A-90DD-D22FF0A8D351}" destId="{A1026B8A-152E-495F-8CF0-241D96C68F8B}" srcOrd="0" destOrd="0" presId="urn:microsoft.com/office/officeart/2005/8/layout/funnel1"/>
    <dgm:cxn modelId="{C6A7DBD6-116D-4BDE-8C76-DA65E9B3194C}" type="presParOf" srcId="{3BA83AD8-4A13-497A-90DD-D22FF0A8D351}" destId="{CA8478F5-F3A4-4EA2-96A5-285CDA6DFB7B}" srcOrd="1" destOrd="0" presId="urn:microsoft.com/office/officeart/2005/8/layout/funnel1"/>
    <dgm:cxn modelId="{3E5031B7-32C4-4074-9106-AD232E6A783C}" type="presParOf" srcId="{3BA83AD8-4A13-497A-90DD-D22FF0A8D351}" destId="{C861A853-0395-458A-BBAF-B1DF28F32993}" srcOrd="2" destOrd="0" presId="urn:microsoft.com/office/officeart/2005/8/layout/funnel1"/>
    <dgm:cxn modelId="{B81719BD-D280-4F97-937A-21C89168EFE3}" type="presParOf" srcId="{3BA83AD8-4A13-497A-90DD-D22FF0A8D351}" destId="{9C68570B-0ACB-4C1B-8D61-BB004400BDEC}" srcOrd="3" destOrd="0" presId="urn:microsoft.com/office/officeart/2005/8/layout/funnel1"/>
    <dgm:cxn modelId="{93FECFB5-07EB-4351-BEBC-8B385A35C8E3}" type="presParOf" srcId="{3BA83AD8-4A13-497A-90DD-D22FF0A8D351}" destId="{F5799960-7F85-4F4C-8C21-1A2857DD2E4E}" srcOrd="4" destOrd="0" presId="urn:microsoft.com/office/officeart/2005/8/layout/funnel1"/>
    <dgm:cxn modelId="{D943C50A-0C4A-4330-8B28-10DCD8C5B368}" type="presParOf" srcId="{3BA83AD8-4A13-497A-90DD-D22FF0A8D351}" destId="{6100ECDE-01C2-45AC-9705-0FD338AB153D}" srcOrd="5" destOrd="0" presId="urn:microsoft.com/office/officeart/2005/8/layout/funnel1"/>
    <dgm:cxn modelId="{4E95ECFA-1D34-4DAF-B1C0-C0A430F43666}" type="presParOf" srcId="{3BA83AD8-4A13-497A-90DD-D22FF0A8D351}" destId="{4EDAD5B4-D16C-4A42-8B25-AD2A74959F1B}"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F2B9BC-4B67-4356-96DB-BBC077B6DACD}" type="doc">
      <dgm:prSet loTypeId="urn:microsoft.com/office/officeart/2005/8/layout/funnel1" loCatId="relationship" qsTypeId="urn:microsoft.com/office/officeart/2005/8/quickstyle/simple1" qsCatId="simple" csTypeId="urn:microsoft.com/office/officeart/2005/8/colors/accent2_2" csCatId="accent2" phldr="1"/>
      <dgm:spPr/>
      <dgm:t>
        <a:bodyPr/>
        <a:lstStyle/>
        <a:p>
          <a:endParaRPr lang="en-GB"/>
        </a:p>
      </dgm:t>
    </dgm:pt>
    <dgm:pt modelId="{56434597-A423-40B4-8235-13EDEEDDA104}">
      <dgm:prSet phldrT="[Text]" phldr="1"/>
      <dgm:spPr>
        <a:solidFill>
          <a:srgbClr val="0070C0"/>
        </a:solidFill>
        <a:ln>
          <a:solidFill>
            <a:schemeClr val="tx1"/>
          </a:solidFill>
        </a:ln>
      </dgm:spPr>
      <dgm:t>
        <a:bodyPr/>
        <a:lstStyle/>
        <a:p>
          <a:endParaRPr lang="en-GB" dirty="0"/>
        </a:p>
      </dgm:t>
    </dgm:pt>
    <dgm:pt modelId="{86809384-0B7B-416E-A337-B6943A1A5163}" type="parTrans" cxnId="{8B881D15-08CD-4258-9D8A-D802DC7965F2}">
      <dgm:prSet/>
      <dgm:spPr/>
      <dgm:t>
        <a:bodyPr/>
        <a:lstStyle/>
        <a:p>
          <a:endParaRPr lang="en-GB"/>
        </a:p>
      </dgm:t>
    </dgm:pt>
    <dgm:pt modelId="{D0349D70-BE13-4B08-98A3-1EAFE1351DC9}" type="sibTrans" cxnId="{8B881D15-08CD-4258-9D8A-D802DC7965F2}">
      <dgm:prSet/>
      <dgm:spPr/>
      <dgm:t>
        <a:bodyPr/>
        <a:lstStyle/>
        <a:p>
          <a:endParaRPr lang="en-GB"/>
        </a:p>
      </dgm:t>
    </dgm:pt>
    <dgm:pt modelId="{41E863E2-2F24-4D9A-9B54-03631826EF72}">
      <dgm:prSet phldrT="[Text]" phldr="1"/>
      <dgm:spPr>
        <a:solidFill>
          <a:srgbClr val="0070C0"/>
        </a:solidFill>
        <a:ln>
          <a:solidFill>
            <a:schemeClr val="tx1"/>
          </a:solidFill>
        </a:ln>
      </dgm:spPr>
      <dgm:t>
        <a:bodyPr/>
        <a:lstStyle/>
        <a:p>
          <a:endParaRPr lang="en-GB" dirty="0"/>
        </a:p>
      </dgm:t>
    </dgm:pt>
    <dgm:pt modelId="{A7D75FC5-AB58-4EC9-9A7A-539CF4DD9D16}" type="parTrans" cxnId="{B4B7277A-ADC9-48D2-B310-ADC21506F2AE}">
      <dgm:prSet/>
      <dgm:spPr/>
      <dgm:t>
        <a:bodyPr/>
        <a:lstStyle/>
        <a:p>
          <a:endParaRPr lang="en-GB"/>
        </a:p>
      </dgm:t>
    </dgm:pt>
    <dgm:pt modelId="{D29B5658-BA1D-41CE-8EB5-95718B63B8F6}" type="sibTrans" cxnId="{B4B7277A-ADC9-48D2-B310-ADC21506F2AE}">
      <dgm:prSet/>
      <dgm:spPr/>
      <dgm:t>
        <a:bodyPr/>
        <a:lstStyle/>
        <a:p>
          <a:endParaRPr lang="en-GB"/>
        </a:p>
      </dgm:t>
    </dgm:pt>
    <dgm:pt modelId="{D180B706-6227-45AF-A9EF-5D5B1E1D57E8}">
      <dgm:prSet phldrT="[Text]" phldr="1"/>
      <dgm:spPr>
        <a:solidFill>
          <a:srgbClr val="0070C0"/>
        </a:solidFill>
        <a:ln>
          <a:solidFill>
            <a:schemeClr val="tx1"/>
          </a:solidFill>
        </a:ln>
      </dgm:spPr>
      <dgm:t>
        <a:bodyPr/>
        <a:lstStyle/>
        <a:p>
          <a:endParaRPr lang="en-GB" dirty="0"/>
        </a:p>
      </dgm:t>
    </dgm:pt>
    <dgm:pt modelId="{C3E803B5-9840-4C29-9C29-0795A73EE6FD}" type="parTrans" cxnId="{98CC0279-62C6-4D17-B9D5-1E88B1AB6CD3}">
      <dgm:prSet/>
      <dgm:spPr/>
      <dgm:t>
        <a:bodyPr/>
        <a:lstStyle/>
        <a:p>
          <a:endParaRPr lang="en-GB"/>
        </a:p>
      </dgm:t>
    </dgm:pt>
    <dgm:pt modelId="{C5540DFE-DC63-4392-AFF0-029CB71A047D}" type="sibTrans" cxnId="{98CC0279-62C6-4D17-B9D5-1E88B1AB6CD3}">
      <dgm:prSet/>
      <dgm:spPr/>
      <dgm:t>
        <a:bodyPr/>
        <a:lstStyle/>
        <a:p>
          <a:endParaRPr lang="en-GB"/>
        </a:p>
      </dgm:t>
    </dgm:pt>
    <dgm:pt modelId="{946C0132-DDE6-47D3-8426-7829572A8E03}">
      <dgm:prSet phldrT="[Text]"/>
      <dgm:spPr>
        <a:solidFill>
          <a:srgbClr val="FF0000"/>
        </a:solidFill>
        <a:ln w="38100">
          <a:solidFill>
            <a:schemeClr val="tx1"/>
          </a:solidFill>
        </a:ln>
      </dgm:spPr>
      <dgm:t>
        <a:bodyPr/>
        <a:lstStyle/>
        <a:p>
          <a:r>
            <a:rPr lang="en-GB" b="1" dirty="0" smtClean="0"/>
            <a:t>Other</a:t>
          </a:r>
          <a:endParaRPr lang="en-GB" b="1" dirty="0"/>
        </a:p>
      </dgm:t>
    </dgm:pt>
    <dgm:pt modelId="{96B84115-44A7-4E8A-BF88-3E754E8408F6}" type="sibTrans" cxnId="{3043A741-B047-415C-9C33-E5145BE245A5}">
      <dgm:prSet/>
      <dgm:spPr/>
      <dgm:t>
        <a:bodyPr/>
        <a:lstStyle/>
        <a:p>
          <a:endParaRPr lang="en-GB"/>
        </a:p>
      </dgm:t>
    </dgm:pt>
    <dgm:pt modelId="{80E2465E-D46A-4F4B-A170-0BDE361F031F}" type="parTrans" cxnId="{3043A741-B047-415C-9C33-E5145BE245A5}">
      <dgm:prSet/>
      <dgm:spPr/>
      <dgm:t>
        <a:bodyPr/>
        <a:lstStyle/>
        <a:p>
          <a:endParaRPr lang="en-GB"/>
        </a:p>
      </dgm:t>
    </dgm:pt>
    <dgm:pt modelId="{AC85BB4D-2B7B-47CD-8608-1C08613EB85B}" type="pres">
      <dgm:prSet presAssocID="{74F2B9BC-4B67-4356-96DB-BBC077B6DACD}" presName="Name0" presStyleCnt="0">
        <dgm:presLayoutVars>
          <dgm:chMax val="4"/>
          <dgm:resizeHandles val="exact"/>
        </dgm:presLayoutVars>
      </dgm:prSet>
      <dgm:spPr/>
      <dgm:t>
        <a:bodyPr/>
        <a:lstStyle/>
        <a:p>
          <a:endParaRPr lang="en-GB"/>
        </a:p>
      </dgm:t>
    </dgm:pt>
    <dgm:pt modelId="{D4FFE68C-E629-4B5D-ABB2-1A23F4F016A7}" type="pres">
      <dgm:prSet presAssocID="{74F2B9BC-4B67-4356-96DB-BBC077B6DACD}" presName="ellipse" presStyleLbl="trBgShp" presStyleIdx="0" presStyleCnt="1"/>
      <dgm:spPr/>
    </dgm:pt>
    <dgm:pt modelId="{FCD304DB-4A76-4B10-BB2B-A504D14107BE}" type="pres">
      <dgm:prSet presAssocID="{74F2B9BC-4B67-4356-96DB-BBC077B6DACD}" presName="arrow1" presStyleLbl="fgShp" presStyleIdx="0" presStyleCnt="1" custLinFactNeighborX="-7391" custLinFactNeighborY="-41508"/>
      <dgm:spPr>
        <a:solidFill>
          <a:schemeClr val="accent2">
            <a:lumMod val="60000"/>
            <a:lumOff val="40000"/>
          </a:schemeClr>
        </a:solidFill>
        <a:ln>
          <a:solidFill>
            <a:schemeClr val="tx1"/>
          </a:solidFill>
        </a:ln>
      </dgm:spPr>
      <dgm:t>
        <a:bodyPr/>
        <a:lstStyle/>
        <a:p>
          <a:endParaRPr lang="en-GB"/>
        </a:p>
      </dgm:t>
    </dgm:pt>
    <dgm:pt modelId="{596200A8-B703-4353-AEDC-0D97B281CEBC}" type="pres">
      <dgm:prSet presAssocID="{74F2B9BC-4B67-4356-96DB-BBC077B6DACD}" presName="rectangle" presStyleLbl="revTx" presStyleIdx="0" presStyleCnt="1" custScaleX="122970" custScaleY="100000" custLinFactNeighborX="-2153" custLinFactNeighborY="15589">
        <dgm:presLayoutVars>
          <dgm:bulletEnabled val="1"/>
        </dgm:presLayoutVars>
      </dgm:prSet>
      <dgm:spPr/>
      <dgm:t>
        <a:bodyPr/>
        <a:lstStyle/>
        <a:p>
          <a:endParaRPr lang="en-GB"/>
        </a:p>
      </dgm:t>
    </dgm:pt>
    <dgm:pt modelId="{7728EEE0-F003-4634-BD67-223C45AB178E}" type="pres">
      <dgm:prSet presAssocID="{41E863E2-2F24-4D9A-9B54-03631826EF72}" presName="item1" presStyleLbl="node1" presStyleIdx="0" presStyleCnt="3" custScaleX="99970" custScaleY="82298">
        <dgm:presLayoutVars>
          <dgm:bulletEnabled val="1"/>
        </dgm:presLayoutVars>
      </dgm:prSet>
      <dgm:spPr/>
      <dgm:t>
        <a:bodyPr/>
        <a:lstStyle/>
        <a:p>
          <a:endParaRPr lang="en-GB"/>
        </a:p>
      </dgm:t>
    </dgm:pt>
    <dgm:pt modelId="{83A47DA6-F844-4E71-A860-B66284CFA43D}" type="pres">
      <dgm:prSet presAssocID="{D180B706-6227-45AF-A9EF-5D5B1E1D57E8}" presName="item2" presStyleLbl="node1" presStyleIdx="1" presStyleCnt="3" custScaleY="73919">
        <dgm:presLayoutVars>
          <dgm:bulletEnabled val="1"/>
        </dgm:presLayoutVars>
      </dgm:prSet>
      <dgm:spPr/>
      <dgm:t>
        <a:bodyPr/>
        <a:lstStyle/>
        <a:p>
          <a:endParaRPr lang="en-GB"/>
        </a:p>
      </dgm:t>
    </dgm:pt>
    <dgm:pt modelId="{625CA5C3-D11C-4AFE-82F0-4E0F6B8A2029}" type="pres">
      <dgm:prSet presAssocID="{946C0132-DDE6-47D3-8426-7829572A8E03}" presName="item3" presStyleLbl="node1" presStyleIdx="2" presStyleCnt="3">
        <dgm:presLayoutVars>
          <dgm:bulletEnabled val="1"/>
        </dgm:presLayoutVars>
      </dgm:prSet>
      <dgm:spPr/>
      <dgm:t>
        <a:bodyPr/>
        <a:lstStyle/>
        <a:p>
          <a:endParaRPr lang="en-GB"/>
        </a:p>
      </dgm:t>
    </dgm:pt>
    <dgm:pt modelId="{FD0A459E-F7B0-4570-AFB5-107B577638F3}" type="pres">
      <dgm:prSet presAssocID="{74F2B9BC-4B67-4356-96DB-BBC077B6DACD}" presName="funnel" presStyleLbl="trAlignAcc1" presStyleIdx="0" presStyleCnt="1" custScaleX="111649" custScaleY="78425" custLinFactNeighborX="1277" custLinFactNeighborY="4"/>
      <dgm:spPr>
        <a:ln>
          <a:solidFill>
            <a:schemeClr val="tx1"/>
          </a:solidFill>
        </a:ln>
      </dgm:spPr>
      <dgm:t>
        <a:bodyPr/>
        <a:lstStyle/>
        <a:p>
          <a:endParaRPr lang="en-GB"/>
        </a:p>
      </dgm:t>
    </dgm:pt>
  </dgm:ptLst>
  <dgm:cxnLst>
    <dgm:cxn modelId="{895FA644-09BA-4877-8323-6715938ACABD}" type="presOf" srcId="{74F2B9BC-4B67-4356-96DB-BBC077B6DACD}" destId="{AC85BB4D-2B7B-47CD-8608-1C08613EB85B}" srcOrd="0" destOrd="0" presId="urn:microsoft.com/office/officeart/2005/8/layout/funnel1"/>
    <dgm:cxn modelId="{ACF70D8B-56C8-410C-B424-910131C96A6B}" type="presOf" srcId="{D180B706-6227-45AF-A9EF-5D5B1E1D57E8}" destId="{7728EEE0-F003-4634-BD67-223C45AB178E}" srcOrd="0" destOrd="0" presId="urn:microsoft.com/office/officeart/2005/8/layout/funnel1"/>
    <dgm:cxn modelId="{CAEDE918-639B-4413-9362-67EF5D934CD1}" type="presOf" srcId="{946C0132-DDE6-47D3-8426-7829572A8E03}" destId="{596200A8-B703-4353-AEDC-0D97B281CEBC}" srcOrd="0" destOrd="0" presId="urn:microsoft.com/office/officeart/2005/8/layout/funnel1"/>
    <dgm:cxn modelId="{3043A741-B047-415C-9C33-E5145BE245A5}" srcId="{74F2B9BC-4B67-4356-96DB-BBC077B6DACD}" destId="{946C0132-DDE6-47D3-8426-7829572A8E03}" srcOrd="3" destOrd="0" parTransId="{80E2465E-D46A-4F4B-A170-0BDE361F031F}" sibTransId="{96B84115-44A7-4E8A-BF88-3E754E8408F6}"/>
    <dgm:cxn modelId="{B4B7277A-ADC9-48D2-B310-ADC21506F2AE}" srcId="{74F2B9BC-4B67-4356-96DB-BBC077B6DACD}" destId="{41E863E2-2F24-4D9A-9B54-03631826EF72}" srcOrd="1" destOrd="0" parTransId="{A7D75FC5-AB58-4EC9-9A7A-539CF4DD9D16}" sibTransId="{D29B5658-BA1D-41CE-8EB5-95718B63B8F6}"/>
    <dgm:cxn modelId="{98CC0279-62C6-4D17-B9D5-1E88B1AB6CD3}" srcId="{74F2B9BC-4B67-4356-96DB-BBC077B6DACD}" destId="{D180B706-6227-45AF-A9EF-5D5B1E1D57E8}" srcOrd="2" destOrd="0" parTransId="{C3E803B5-9840-4C29-9C29-0795A73EE6FD}" sibTransId="{C5540DFE-DC63-4392-AFF0-029CB71A047D}"/>
    <dgm:cxn modelId="{6CDEC360-5D6F-468D-ACAA-3B01ED06B472}" type="presOf" srcId="{56434597-A423-40B4-8235-13EDEEDDA104}" destId="{625CA5C3-D11C-4AFE-82F0-4E0F6B8A2029}" srcOrd="0" destOrd="0" presId="urn:microsoft.com/office/officeart/2005/8/layout/funnel1"/>
    <dgm:cxn modelId="{8B881D15-08CD-4258-9D8A-D802DC7965F2}" srcId="{74F2B9BC-4B67-4356-96DB-BBC077B6DACD}" destId="{56434597-A423-40B4-8235-13EDEEDDA104}" srcOrd="0" destOrd="0" parTransId="{86809384-0B7B-416E-A337-B6943A1A5163}" sibTransId="{D0349D70-BE13-4B08-98A3-1EAFE1351DC9}"/>
    <dgm:cxn modelId="{7EE16565-CB2F-45BC-BCE4-558880CA6D09}" type="presOf" srcId="{41E863E2-2F24-4D9A-9B54-03631826EF72}" destId="{83A47DA6-F844-4E71-A860-B66284CFA43D}" srcOrd="0" destOrd="0" presId="urn:microsoft.com/office/officeart/2005/8/layout/funnel1"/>
    <dgm:cxn modelId="{F10602C2-9BA1-43F9-BA12-ABB9C7894243}" type="presParOf" srcId="{AC85BB4D-2B7B-47CD-8608-1C08613EB85B}" destId="{D4FFE68C-E629-4B5D-ABB2-1A23F4F016A7}" srcOrd="0" destOrd="0" presId="urn:microsoft.com/office/officeart/2005/8/layout/funnel1"/>
    <dgm:cxn modelId="{5E98F562-C822-4D57-B01B-B1361977A221}" type="presParOf" srcId="{AC85BB4D-2B7B-47CD-8608-1C08613EB85B}" destId="{FCD304DB-4A76-4B10-BB2B-A504D14107BE}" srcOrd="1" destOrd="0" presId="urn:microsoft.com/office/officeart/2005/8/layout/funnel1"/>
    <dgm:cxn modelId="{AFACBC40-F9DF-4172-BA5B-D91A3ACAD6A5}" type="presParOf" srcId="{AC85BB4D-2B7B-47CD-8608-1C08613EB85B}" destId="{596200A8-B703-4353-AEDC-0D97B281CEBC}" srcOrd="2" destOrd="0" presId="urn:microsoft.com/office/officeart/2005/8/layout/funnel1"/>
    <dgm:cxn modelId="{F49857BB-066D-4BDA-BA40-F24593B5C47D}" type="presParOf" srcId="{AC85BB4D-2B7B-47CD-8608-1C08613EB85B}" destId="{7728EEE0-F003-4634-BD67-223C45AB178E}" srcOrd="3" destOrd="0" presId="urn:microsoft.com/office/officeart/2005/8/layout/funnel1"/>
    <dgm:cxn modelId="{D0602162-0B62-4279-B62A-5391384FDF86}" type="presParOf" srcId="{AC85BB4D-2B7B-47CD-8608-1C08613EB85B}" destId="{83A47DA6-F844-4E71-A860-B66284CFA43D}" srcOrd="4" destOrd="0" presId="urn:microsoft.com/office/officeart/2005/8/layout/funnel1"/>
    <dgm:cxn modelId="{7F20FB61-2D52-4221-ABFC-19C730265750}" type="presParOf" srcId="{AC85BB4D-2B7B-47CD-8608-1C08613EB85B}" destId="{625CA5C3-D11C-4AFE-82F0-4E0F6B8A2029}" srcOrd="5" destOrd="0" presId="urn:microsoft.com/office/officeart/2005/8/layout/funnel1"/>
    <dgm:cxn modelId="{E3D0008E-9363-4C49-A1DD-320CE643D3BD}" type="presParOf" srcId="{AC85BB4D-2B7B-47CD-8608-1C08613EB85B}" destId="{FD0A459E-F7B0-4570-AFB5-107B577638F3}" srcOrd="6" destOrd="0" presId="urn:microsoft.com/office/officeart/2005/8/layout/funnel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1460A8-3AD8-4206-8420-0A8A63A74241}" type="doc">
      <dgm:prSet loTypeId="urn:microsoft.com/office/officeart/2005/8/layout/funnel1" loCatId="relationship" qsTypeId="urn:microsoft.com/office/officeart/2005/8/quickstyle/simple1" qsCatId="simple" csTypeId="urn:microsoft.com/office/officeart/2005/8/colors/accent2_2" csCatId="accent2" phldr="1"/>
      <dgm:spPr/>
      <dgm:t>
        <a:bodyPr/>
        <a:lstStyle/>
        <a:p>
          <a:endParaRPr lang="en-GB"/>
        </a:p>
      </dgm:t>
    </dgm:pt>
    <dgm:pt modelId="{8999B490-D779-4FE9-945D-7DCBB9A9BF7F}">
      <dgm:prSet phldrT="[Text]" phldr="1"/>
      <dgm:spPr>
        <a:solidFill>
          <a:srgbClr val="FFFF00"/>
        </a:solidFill>
        <a:ln>
          <a:solidFill>
            <a:schemeClr val="tx1"/>
          </a:solidFill>
        </a:ln>
      </dgm:spPr>
      <dgm:t>
        <a:bodyPr/>
        <a:lstStyle/>
        <a:p>
          <a:endParaRPr lang="en-GB" dirty="0"/>
        </a:p>
      </dgm:t>
    </dgm:pt>
    <dgm:pt modelId="{8E8E5EB1-3F72-482D-B4A4-96B05DA8C49D}" type="parTrans" cxnId="{AF9E014D-3363-4C71-8342-CA955CA8F503}">
      <dgm:prSet/>
      <dgm:spPr/>
      <dgm:t>
        <a:bodyPr/>
        <a:lstStyle/>
        <a:p>
          <a:endParaRPr lang="en-GB"/>
        </a:p>
      </dgm:t>
    </dgm:pt>
    <dgm:pt modelId="{980D4AD8-7DAB-4258-8505-843329F8D302}" type="sibTrans" cxnId="{AF9E014D-3363-4C71-8342-CA955CA8F503}">
      <dgm:prSet/>
      <dgm:spPr/>
      <dgm:t>
        <a:bodyPr/>
        <a:lstStyle/>
        <a:p>
          <a:endParaRPr lang="en-GB"/>
        </a:p>
      </dgm:t>
    </dgm:pt>
    <dgm:pt modelId="{4D01A90E-0090-496D-B073-D472A7D122F0}">
      <dgm:prSet phldrT="[Text]" phldr="1"/>
      <dgm:spPr>
        <a:solidFill>
          <a:srgbClr val="FFFF00"/>
        </a:solidFill>
        <a:ln>
          <a:solidFill>
            <a:schemeClr val="tx1"/>
          </a:solidFill>
        </a:ln>
      </dgm:spPr>
      <dgm:t>
        <a:bodyPr/>
        <a:lstStyle/>
        <a:p>
          <a:endParaRPr lang="en-GB" dirty="0"/>
        </a:p>
      </dgm:t>
    </dgm:pt>
    <dgm:pt modelId="{17AE519E-925D-4AB8-8CCA-0FA07CBB4002}" type="parTrans" cxnId="{3956E4E0-89B9-42D5-A0FD-DCC011787F98}">
      <dgm:prSet/>
      <dgm:spPr/>
      <dgm:t>
        <a:bodyPr/>
        <a:lstStyle/>
        <a:p>
          <a:endParaRPr lang="en-GB"/>
        </a:p>
      </dgm:t>
    </dgm:pt>
    <dgm:pt modelId="{995B9516-5FBC-42F8-997B-B835F9287301}" type="sibTrans" cxnId="{3956E4E0-89B9-42D5-A0FD-DCC011787F98}">
      <dgm:prSet/>
      <dgm:spPr/>
      <dgm:t>
        <a:bodyPr/>
        <a:lstStyle/>
        <a:p>
          <a:endParaRPr lang="en-GB"/>
        </a:p>
      </dgm:t>
    </dgm:pt>
    <dgm:pt modelId="{D6283A39-67D2-449A-B107-EB5A96B61DAE}">
      <dgm:prSet phldrT="[Text]" phldr="1"/>
      <dgm:spPr>
        <a:solidFill>
          <a:srgbClr val="FFFF00"/>
        </a:solidFill>
        <a:ln>
          <a:solidFill>
            <a:schemeClr val="tx1"/>
          </a:solidFill>
        </a:ln>
      </dgm:spPr>
      <dgm:t>
        <a:bodyPr/>
        <a:lstStyle/>
        <a:p>
          <a:endParaRPr lang="en-GB" dirty="0"/>
        </a:p>
      </dgm:t>
    </dgm:pt>
    <dgm:pt modelId="{7D331625-3BDE-4164-8652-C8B6057FFF26}" type="parTrans" cxnId="{E252554A-FF9E-4A54-BDC9-BEA9DFE79CDB}">
      <dgm:prSet/>
      <dgm:spPr/>
      <dgm:t>
        <a:bodyPr/>
        <a:lstStyle/>
        <a:p>
          <a:endParaRPr lang="en-GB"/>
        </a:p>
      </dgm:t>
    </dgm:pt>
    <dgm:pt modelId="{F3C2EDA9-58ED-419D-B2A9-7CEE1A0E5B5F}" type="sibTrans" cxnId="{E252554A-FF9E-4A54-BDC9-BEA9DFE79CDB}">
      <dgm:prSet/>
      <dgm:spPr/>
      <dgm:t>
        <a:bodyPr/>
        <a:lstStyle/>
        <a:p>
          <a:endParaRPr lang="en-GB"/>
        </a:p>
      </dgm:t>
    </dgm:pt>
    <dgm:pt modelId="{DFCE8310-515D-4787-96D5-E563DEE20D65}">
      <dgm:prSet phldrT="[Text]" custT="1"/>
      <dgm:spPr>
        <a:solidFill>
          <a:srgbClr val="FF0000"/>
        </a:solidFill>
        <a:ln w="25400">
          <a:solidFill>
            <a:schemeClr val="tx1"/>
          </a:solidFill>
        </a:ln>
      </dgm:spPr>
      <dgm:t>
        <a:bodyPr/>
        <a:lstStyle/>
        <a:p>
          <a:r>
            <a:rPr lang="en-GB" sz="2200" b="1" dirty="0" smtClean="0"/>
            <a:t>Other </a:t>
          </a:r>
          <a:r>
            <a:rPr lang="en-GB" sz="1600" b="1" dirty="0" smtClean="0"/>
            <a:t>(or ADHD)</a:t>
          </a:r>
          <a:endParaRPr lang="en-GB" sz="1600" b="1" dirty="0"/>
        </a:p>
      </dgm:t>
    </dgm:pt>
    <dgm:pt modelId="{CB7CF9FC-43BE-4BEC-84B1-719515F2B618}" type="parTrans" cxnId="{899C034A-25F7-434C-A725-06687C3F1BEE}">
      <dgm:prSet/>
      <dgm:spPr/>
      <dgm:t>
        <a:bodyPr/>
        <a:lstStyle/>
        <a:p>
          <a:endParaRPr lang="en-GB"/>
        </a:p>
      </dgm:t>
    </dgm:pt>
    <dgm:pt modelId="{EE590D41-CA79-4F46-A201-AC53B9496A90}" type="sibTrans" cxnId="{899C034A-25F7-434C-A725-06687C3F1BEE}">
      <dgm:prSet/>
      <dgm:spPr/>
      <dgm:t>
        <a:bodyPr/>
        <a:lstStyle/>
        <a:p>
          <a:endParaRPr lang="en-GB"/>
        </a:p>
      </dgm:t>
    </dgm:pt>
    <dgm:pt modelId="{3BA83AD8-4A13-497A-90DD-D22FF0A8D351}" type="pres">
      <dgm:prSet presAssocID="{951460A8-3AD8-4206-8420-0A8A63A74241}" presName="Name0" presStyleCnt="0">
        <dgm:presLayoutVars>
          <dgm:chMax val="4"/>
          <dgm:resizeHandles val="exact"/>
        </dgm:presLayoutVars>
      </dgm:prSet>
      <dgm:spPr/>
      <dgm:t>
        <a:bodyPr/>
        <a:lstStyle/>
        <a:p>
          <a:endParaRPr lang="en-GB"/>
        </a:p>
      </dgm:t>
    </dgm:pt>
    <dgm:pt modelId="{A1026B8A-152E-495F-8CF0-241D96C68F8B}" type="pres">
      <dgm:prSet presAssocID="{951460A8-3AD8-4206-8420-0A8A63A74241}" presName="ellipse" presStyleLbl="trBgShp" presStyleIdx="0" presStyleCnt="1"/>
      <dgm:spPr/>
    </dgm:pt>
    <dgm:pt modelId="{CA8478F5-F3A4-4EA2-96A5-285CDA6DFB7B}" type="pres">
      <dgm:prSet presAssocID="{951460A8-3AD8-4206-8420-0A8A63A74241}" presName="arrow1" presStyleLbl="fgShp" presStyleIdx="0" presStyleCnt="1" custLinFactX="-25000" custLinFactY="-15174" custLinFactNeighborX="-100000" custLinFactNeighborY="-100000"/>
      <dgm:spPr>
        <a:ln>
          <a:solidFill>
            <a:schemeClr val="tx1"/>
          </a:solidFill>
        </a:ln>
      </dgm:spPr>
      <dgm:t>
        <a:bodyPr/>
        <a:lstStyle/>
        <a:p>
          <a:endParaRPr lang="en-GB"/>
        </a:p>
      </dgm:t>
    </dgm:pt>
    <dgm:pt modelId="{C861A853-0395-458A-BBAF-B1DF28F32993}" type="pres">
      <dgm:prSet presAssocID="{951460A8-3AD8-4206-8420-0A8A63A74241}" presName="rectangle" presStyleLbl="revTx" presStyleIdx="0" presStyleCnt="1" custLinFactNeighborX="-25521" custLinFactNeighborY="-41593">
        <dgm:presLayoutVars>
          <dgm:bulletEnabled val="1"/>
        </dgm:presLayoutVars>
      </dgm:prSet>
      <dgm:spPr/>
      <dgm:t>
        <a:bodyPr/>
        <a:lstStyle/>
        <a:p>
          <a:endParaRPr lang="en-GB"/>
        </a:p>
      </dgm:t>
    </dgm:pt>
    <dgm:pt modelId="{9C68570B-0ACB-4C1B-8D61-BB004400BDEC}" type="pres">
      <dgm:prSet presAssocID="{4D01A90E-0090-496D-B073-D472A7D122F0}" presName="item1" presStyleLbl="node1" presStyleIdx="0" presStyleCnt="3" custScaleX="94445" custScaleY="80555" custLinFactNeighborX="-29889" custLinFactNeighborY="-91917">
        <dgm:presLayoutVars>
          <dgm:bulletEnabled val="1"/>
        </dgm:presLayoutVars>
      </dgm:prSet>
      <dgm:spPr/>
      <dgm:t>
        <a:bodyPr/>
        <a:lstStyle/>
        <a:p>
          <a:endParaRPr lang="en-GB"/>
        </a:p>
      </dgm:t>
    </dgm:pt>
    <dgm:pt modelId="{F5799960-7F85-4F4C-8C21-1A2857DD2E4E}" type="pres">
      <dgm:prSet presAssocID="{D6283A39-67D2-449A-B107-EB5A96B61DAE}" presName="item2" presStyleLbl="node1" presStyleIdx="1" presStyleCnt="3" custScaleX="100001" custScaleY="72222" custLinFactNeighborX="-6944" custLinFactNeighborY="66438">
        <dgm:presLayoutVars>
          <dgm:bulletEnabled val="1"/>
        </dgm:presLayoutVars>
      </dgm:prSet>
      <dgm:spPr/>
      <dgm:t>
        <a:bodyPr/>
        <a:lstStyle/>
        <a:p>
          <a:endParaRPr lang="en-GB"/>
        </a:p>
      </dgm:t>
    </dgm:pt>
    <dgm:pt modelId="{6100ECDE-01C2-45AC-9705-0FD338AB153D}" type="pres">
      <dgm:prSet presAssocID="{DFCE8310-515D-4787-96D5-E563DEE20D65}" presName="item3" presStyleLbl="node1" presStyleIdx="2" presStyleCnt="3" custScaleX="86111" custScaleY="58334" custLinFactX="-57778" custLinFactNeighborX="-100000" custLinFactNeighborY="7283">
        <dgm:presLayoutVars>
          <dgm:bulletEnabled val="1"/>
        </dgm:presLayoutVars>
      </dgm:prSet>
      <dgm:spPr/>
      <dgm:t>
        <a:bodyPr/>
        <a:lstStyle/>
        <a:p>
          <a:endParaRPr lang="en-GB"/>
        </a:p>
      </dgm:t>
    </dgm:pt>
    <dgm:pt modelId="{4EDAD5B4-D16C-4A42-8B25-AD2A74959F1B}" type="pres">
      <dgm:prSet presAssocID="{951460A8-3AD8-4206-8420-0A8A63A74241}" presName="funnel" presStyleLbl="trAlignAcc1" presStyleIdx="0" presStyleCnt="1" custScaleY="70366" custLinFactNeighborX="-23661" custLinFactNeighborY="-6538"/>
      <dgm:spPr>
        <a:solidFill>
          <a:schemeClr val="bg1">
            <a:alpha val="40000"/>
          </a:schemeClr>
        </a:solidFill>
        <a:ln>
          <a:solidFill>
            <a:schemeClr val="tx1"/>
          </a:solidFill>
        </a:ln>
      </dgm:spPr>
      <dgm:t>
        <a:bodyPr/>
        <a:lstStyle/>
        <a:p>
          <a:endParaRPr lang="en-GB"/>
        </a:p>
      </dgm:t>
    </dgm:pt>
  </dgm:ptLst>
  <dgm:cxnLst>
    <dgm:cxn modelId="{899C034A-25F7-434C-A725-06687C3F1BEE}" srcId="{951460A8-3AD8-4206-8420-0A8A63A74241}" destId="{DFCE8310-515D-4787-96D5-E563DEE20D65}" srcOrd="3" destOrd="0" parTransId="{CB7CF9FC-43BE-4BEC-84B1-719515F2B618}" sibTransId="{EE590D41-CA79-4F46-A201-AC53B9496A90}"/>
    <dgm:cxn modelId="{AF9E014D-3363-4C71-8342-CA955CA8F503}" srcId="{951460A8-3AD8-4206-8420-0A8A63A74241}" destId="{8999B490-D779-4FE9-945D-7DCBB9A9BF7F}" srcOrd="0" destOrd="0" parTransId="{8E8E5EB1-3F72-482D-B4A4-96B05DA8C49D}" sibTransId="{980D4AD8-7DAB-4258-8505-843329F8D302}"/>
    <dgm:cxn modelId="{C7D93BB6-0008-4E1A-A663-D0F7CA733240}" type="presOf" srcId="{951460A8-3AD8-4206-8420-0A8A63A74241}" destId="{3BA83AD8-4A13-497A-90DD-D22FF0A8D351}" srcOrd="0" destOrd="0" presId="urn:microsoft.com/office/officeart/2005/8/layout/funnel1"/>
    <dgm:cxn modelId="{603E6CD7-63EB-48DA-9BA2-B161EC397BA4}" type="presOf" srcId="{D6283A39-67D2-449A-B107-EB5A96B61DAE}" destId="{9C68570B-0ACB-4C1B-8D61-BB004400BDEC}" srcOrd="0" destOrd="0" presId="urn:microsoft.com/office/officeart/2005/8/layout/funnel1"/>
    <dgm:cxn modelId="{E252554A-FF9E-4A54-BDC9-BEA9DFE79CDB}" srcId="{951460A8-3AD8-4206-8420-0A8A63A74241}" destId="{D6283A39-67D2-449A-B107-EB5A96B61DAE}" srcOrd="2" destOrd="0" parTransId="{7D331625-3BDE-4164-8652-C8B6057FFF26}" sibTransId="{F3C2EDA9-58ED-419D-B2A9-7CEE1A0E5B5F}"/>
    <dgm:cxn modelId="{E514EDF3-53D2-466D-87CD-D77E7A13B760}" type="presOf" srcId="{4D01A90E-0090-496D-B073-D472A7D122F0}" destId="{F5799960-7F85-4F4C-8C21-1A2857DD2E4E}" srcOrd="0" destOrd="0" presId="urn:microsoft.com/office/officeart/2005/8/layout/funnel1"/>
    <dgm:cxn modelId="{EB5DF327-A236-43A9-9F99-269BE07D0986}" type="presOf" srcId="{DFCE8310-515D-4787-96D5-E563DEE20D65}" destId="{C861A853-0395-458A-BBAF-B1DF28F32993}" srcOrd="0" destOrd="0" presId="urn:microsoft.com/office/officeart/2005/8/layout/funnel1"/>
    <dgm:cxn modelId="{3956E4E0-89B9-42D5-A0FD-DCC011787F98}" srcId="{951460A8-3AD8-4206-8420-0A8A63A74241}" destId="{4D01A90E-0090-496D-B073-D472A7D122F0}" srcOrd="1" destOrd="0" parTransId="{17AE519E-925D-4AB8-8CCA-0FA07CBB4002}" sibTransId="{995B9516-5FBC-42F8-997B-B835F9287301}"/>
    <dgm:cxn modelId="{AAA38CB5-71AA-47D4-A117-C77EBAD86354}" type="presOf" srcId="{8999B490-D779-4FE9-945D-7DCBB9A9BF7F}" destId="{6100ECDE-01C2-45AC-9705-0FD338AB153D}" srcOrd="0" destOrd="0" presId="urn:microsoft.com/office/officeart/2005/8/layout/funnel1"/>
    <dgm:cxn modelId="{433AEC8F-4337-48D5-8AF7-704F0146CE38}" type="presParOf" srcId="{3BA83AD8-4A13-497A-90DD-D22FF0A8D351}" destId="{A1026B8A-152E-495F-8CF0-241D96C68F8B}" srcOrd="0" destOrd="0" presId="urn:microsoft.com/office/officeart/2005/8/layout/funnel1"/>
    <dgm:cxn modelId="{880A9A63-5FB0-41EB-A15B-8D761E4D7BCA}" type="presParOf" srcId="{3BA83AD8-4A13-497A-90DD-D22FF0A8D351}" destId="{CA8478F5-F3A4-4EA2-96A5-285CDA6DFB7B}" srcOrd="1" destOrd="0" presId="urn:microsoft.com/office/officeart/2005/8/layout/funnel1"/>
    <dgm:cxn modelId="{139C727C-159F-4148-A8AF-FE4A6084A937}" type="presParOf" srcId="{3BA83AD8-4A13-497A-90DD-D22FF0A8D351}" destId="{C861A853-0395-458A-BBAF-B1DF28F32993}" srcOrd="2" destOrd="0" presId="urn:microsoft.com/office/officeart/2005/8/layout/funnel1"/>
    <dgm:cxn modelId="{18E3243D-1E9B-4C2F-8261-82C76D15C4F8}" type="presParOf" srcId="{3BA83AD8-4A13-497A-90DD-D22FF0A8D351}" destId="{9C68570B-0ACB-4C1B-8D61-BB004400BDEC}" srcOrd="3" destOrd="0" presId="urn:microsoft.com/office/officeart/2005/8/layout/funnel1"/>
    <dgm:cxn modelId="{73531ADD-711F-4488-8768-0B2D3C67B434}" type="presParOf" srcId="{3BA83AD8-4A13-497A-90DD-D22FF0A8D351}" destId="{F5799960-7F85-4F4C-8C21-1A2857DD2E4E}" srcOrd="4" destOrd="0" presId="urn:microsoft.com/office/officeart/2005/8/layout/funnel1"/>
    <dgm:cxn modelId="{00D02D85-80E3-4752-BBD0-8D756B2271B9}" type="presParOf" srcId="{3BA83AD8-4A13-497A-90DD-D22FF0A8D351}" destId="{6100ECDE-01C2-45AC-9705-0FD338AB153D}" srcOrd="5" destOrd="0" presId="urn:microsoft.com/office/officeart/2005/8/layout/funnel1"/>
    <dgm:cxn modelId="{9DF1149A-D83F-4313-AF21-F8220F416087}" type="presParOf" srcId="{3BA83AD8-4A13-497A-90DD-D22FF0A8D351}" destId="{4EDAD5B4-D16C-4A42-8B25-AD2A74959F1B}"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F2B9BC-4B67-4356-96DB-BBC077B6DACD}" type="doc">
      <dgm:prSet loTypeId="urn:microsoft.com/office/officeart/2005/8/layout/funnel1" loCatId="relationship" qsTypeId="urn:microsoft.com/office/officeart/2005/8/quickstyle/simple1" qsCatId="simple" csTypeId="urn:microsoft.com/office/officeart/2005/8/colors/accent2_2" csCatId="accent2" phldr="1"/>
      <dgm:spPr/>
      <dgm:t>
        <a:bodyPr/>
        <a:lstStyle/>
        <a:p>
          <a:endParaRPr lang="en-GB"/>
        </a:p>
      </dgm:t>
    </dgm:pt>
    <dgm:pt modelId="{56434597-A423-40B4-8235-13EDEEDDA104}">
      <dgm:prSet phldrT="[Text]" phldr="1"/>
      <dgm:spPr>
        <a:solidFill>
          <a:srgbClr val="FFFF00"/>
        </a:solidFill>
        <a:ln>
          <a:solidFill>
            <a:schemeClr val="tx1"/>
          </a:solidFill>
        </a:ln>
      </dgm:spPr>
      <dgm:t>
        <a:bodyPr/>
        <a:lstStyle/>
        <a:p>
          <a:endParaRPr lang="en-GB" dirty="0"/>
        </a:p>
      </dgm:t>
    </dgm:pt>
    <dgm:pt modelId="{86809384-0B7B-416E-A337-B6943A1A5163}" type="parTrans" cxnId="{8B881D15-08CD-4258-9D8A-D802DC7965F2}">
      <dgm:prSet/>
      <dgm:spPr/>
      <dgm:t>
        <a:bodyPr/>
        <a:lstStyle/>
        <a:p>
          <a:endParaRPr lang="en-GB"/>
        </a:p>
      </dgm:t>
    </dgm:pt>
    <dgm:pt modelId="{D0349D70-BE13-4B08-98A3-1EAFE1351DC9}" type="sibTrans" cxnId="{8B881D15-08CD-4258-9D8A-D802DC7965F2}">
      <dgm:prSet/>
      <dgm:spPr/>
      <dgm:t>
        <a:bodyPr/>
        <a:lstStyle/>
        <a:p>
          <a:endParaRPr lang="en-GB"/>
        </a:p>
      </dgm:t>
    </dgm:pt>
    <dgm:pt modelId="{41E863E2-2F24-4D9A-9B54-03631826EF72}">
      <dgm:prSet phldrT="[Text]" phldr="1"/>
      <dgm:spPr>
        <a:solidFill>
          <a:srgbClr val="FFFF00"/>
        </a:solidFill>
        <a:ln>
          <a:solidFill>
            <a:schemeClr val="tx1"/>
          </a:solidFill>
        </a:ln>
      </dgm:spPr>
      <dgm:t>
        <a:bodyPr/>
        <a:lstStyle/>
        <a:p>
          <a:endParaRPr lang="en-GB" dirty="0"/>
        </a:p>
      </dgm:t>
    </dgm:pt>
    <dgm:pt modelId="{A7D75FC5-AB58-4EC9-9A7A-539CF4DD9D16}" type="parTrans" cxnId="{B4B7277A-ADC9-48D2-B310-ADC21506F2AE}">
      <dgm:prSet/>
      <dgm:spPr/>
      <dgm:t>
        <a:bodyPr/>
        <a:lstStyle/>
        <a:p>
          <a:endParaRPr lang="en-GB"/>
        </a:p>
      </dgm:t>
    </dgm:pt>
    <dgm:pt modelId="{D29B5658-BA1D-41CE-8EB5-95718B63B8F6}" type="sibTrans" cxnId="{B4B7277A-ADC9-48D2-B310-ADC21506F2AE}">
      <dgm:prSet/>
      <dgm:spPr/>
      <dgm:t>
        <a:bodyPr/>
        <a:lstStyle/>
        <a:p>
          <a:endParaRPr lang="en-GB"/>
        </a:p>
      </dgm:t>
    </dgm:pt>
    <dgm:pt modelId="{D180B706-6227-45AF-A9EF-5D5B1E1D57E8}">
      <dgm:prSet phldrT="[Text]" phldr="1"/>
      <dgm:spPr>
        <a:solidFill>
          <a:srgbClr val="FFFF00"/>
        </a:solidFill>
        <a:ln>
          <a:solidFill>
            <a:schemeClr val="tx1"/>
          </a:solidFill>
        </a:ln>
      </dgm:spPr>
      <dgm:t>
        <a:bodyPr/>
        <a:lstStyle/>
        <a:p>
          <a:endParaRPr lang="en-GB" dirty="0"/>
        </a:p>
      </dgm:t>
    </dgm:pt>
    <dgm:pt modelId="{C3E803B5-9840-4C29-9C29-0795A73EE6FD}" type="parTrans" cxnId="{98CC0279-62C6-4D17-B9D5-1E88B1AB6CD3}">
      <dgm:prSet/>
      <dgm:spPr/>
      <dgm:t>
        <a:bodyPr/>
        <a:lstStyle/>
        <a:p>
          <a:endParaRPr lang="en-GB"/>
        </a:p>
      </dgm:t>
    </dgm:pt>
    <dgm:pt modelId="{C5540DFE-DC63-4392-AFF0-029CB71A047D}" type="sibTrans" cxnId="{98CC0279-62C6-4D17-B9D5-1E88B1AB6CD3}">
      <dgm:prSet/>
      <dgm:spPr/>
      <dgm:t>
        <a:bodyPr/>
        <a:lstStyle/>
        <a:p>
          <a:endParaRPr lang="en-GB"/>
        </a:p>
      </dgm:t>
    </dgm:pt>
    <dgm:pt modelId="{946C0132-DDE6-47D3-8426-7829572A8E03}">
      <dgm:prSet phldrT="[Text]"/>
      <dgm:spPr>
        <a:solidFill>
          <a:srgbClr val="FFFF00"/>
        </a:solidFill>
        <a:ln w="38100">
          <a:solidFill>
            <a:schemeClr val="tx1"/>
          </a:solidFill>
        </a:ln>
      </dgm:spPr>
      <dgm:t>
        <a:bodyPr/>
        <a:lstStyle/>
        <a:p>
          <a:r>
            <a:rPr lang="en-GB" b="1" dirty="0" smtClean="0"/>
            <a:t>2X ADHD</a:t>
          </a:r>
          <a:endParaRPr lang="en-GB" b="1" dirty="0"/>
        </a:p>
      </dgm:t>
    </dgm:pt>
    <dgm:pt modelId="{96B84115-44A7-4E8A-BF88-3E754E8408F6}" type="sibTrans" cxnId="{3043A741-B047-415C-9C33-E5145BE245A5}">
      <dgm:prSet/>
      <dgm:spPr/>
      <dgm:t>
        <a:bodyPr/>
        <a:lstStyle/>
        <a:p>
          <a:endParaRPr lang="en-GB"/>
        </a:p>
      </dgm:t>
    </dgm:pt>
    <dgm:pt modelId="{80E2465E-D46A-4F4B-A170-0BDE361F031F}" type="parTrans" cxnId="{3043A741-B047-415C-9C33-E5145BE245A5}">
      <dgm:prSet/>
      <dgm:spPr/>
      <dgm:t>
        <a:bodyPr/>
        <a:lstStyle/>
        <a:p>
          <a:endParaRPr lang="en-GB"/>
        </a:p>
      </dgm:t>
    </dgm:pt>
    <dgm:pt modelId="{AC85BB4D-2B7B-47CD-8608-1C08613EB85B}" type="pres">
      <dgm:prSet presAssocID="{74F2B9BC-4B67-4356-96DB-BBC077B6DACD}" presName="Name0" presStyleCnt="0">
        <dgm:presLayoutVars>
          <dgm:chMax val="4"/>
          <dgm:resizeHandles val="exact"/>
        </dgm:presLayoutVars>
      </dgm:prSet>
      <dgm:spPr/>
      <dgm:t>
        <a:bodyPr/>
        <a:lstStyle/>
        <a:p>
          <a:endParaRPr lang="en-GB"/>
        </a:p>
      </dgm:t>
    </dgm:pt>
    <dgm:pt modelId="{D4FFE68C-E629-4B5D-ABB2-1A23F4F016A7}" type="pres">
      <dgm:prSet presAssocID="{74F2B9BC-4B67-4356-96DB-BBC077B6DACD}" presName="ellipse" presStyleLbl="trBgShp" presStyleIdx="0" presStyleCnt="1"/>
      <dgm:spPr/>
    </dgm:pt>
    <dgm:pt modelId="{FCD304DB-4A76-4B10-BB2B-A504D14107BE}" type="pres">
      <dgm:prSet presAssocID="{74F2B9BC-4B67-4356-96DB-BBC077B6DACD}" presName="arrow1" presStyleLbl="fgShp" presStyleIdx="0" presStyleCnt="1" custLinFactNeighborX="-7391" custLinFactNeighborY="-41508"/>
      <dgm:spPr>
        <a:solidFill>
          <a:schemeClr val="accent2">
            <a:lumMod val="60000"/>
            <a:lumOff val="40000"/>
          </a:schemeClr>
        </a:solidFill>
        <a:ln>
          <a:solidFill>
            <a:schemeClr val="tx1"/>
          </a:solidFill>
        </a:ln>
      </dgm:spPr>
      <dgm:t>
        <a:bodyPr/>
        <a:lstStyle/>
        <a:p>
          <a:endParaRPr lang="en-GB"/>
        </a:p>
      </dgm:t>
    </dgm:pt>
    <dgm:pt modelId="{596200A8-B703-4353-AEDC-0D97B281CEBC}" type="pres">
      <dgm:prSet presAssocID="{74F2B9BC-4B67-4356-96DB-BBC077B6DACD}" presName="rectangle" presStyleLbl="revTx" presStyleIdx="0" presStyleCnt="1" custScaleX="118211" custLinFactNeighborX="718" custLinFactNeighborY="15589">
        <dgm:presLayoutVars>
          <dgm:bulletEnabled val="1"/>
        </dgm:presLayoutVars>
      </dgm:prSet>
      <dgm:spPr/>
      <dgm:t>
        <a:bodyPr/>
        <a:lstStyle/>
        <a:p>
          <a:endParaRPr lang="en-GB"/>
        </a:p>
      </dgm:t>
    </dgm:pt>
    <dgm:pt modelId="{7728EEE0-F003-4634-BD67-223C45AB178E}" type="pres">
      <dgm:prSet presAssocID="{41E863E2-2F24-4D9A-9B54-03631826EF72}" presName="item1" presStyleLbl="node1" presStyleIdx="0" presStyleCnt="3" custScaleX="99970" custScaleY="82298">
        <dgm:presLayoutVars>
          <dgm:bulletEnabled val="1"/>
        </dgm:presLayoutVars>
      </dgm:prSet>
      <dgm:spPr/>
      <dgm:t>
        <a:bodyPr/>
        <a:lstStyle/>
        <a:p>
          <a:endParaRPr lang="en-GB"/>
        </a:p>
      </dgm:t>
    </dgm:pt>
    <dgm:pt modelId="{83A47DA6-F844-4E71-A860-B66284CFA43D}" type="pres">
      <dgm:prSet presAssocID="{D180B706-6227-45AF-A9EF-5D5B1E1D57E8}" presName="item2" presStyleLbl="node1" presStyleIdx="1" presStyleCnt="3" custScaleY="73919">
        <dgm:presLayoutVars>
          <dgm:bulletEnabled val="1"/>
        </dgm:presLayoutVars>
      </dgm:prSet>
      <dgm:spPr/>
      <dgm:t>
        <a:bodyPr/>
        <a:lstStyle/>
        <a:p>
          <a:endParaRPr lang="en-GB"/>
        </a:p>
      </dgm:t>
    </dgm:pt>
    <dgm:pt modelId="{625CA5C3-D11C-4AFE-82F0-4E0F6B8A2029}" type="pres">
      <dgm:prSet presAssocID="{946C0132-DDE6-47D3-8426-7829572A8E03}" presName="item3" presStyleLbl="node1" presStyleIdx="2" presStyleCnt="3">
        <dgm:presLayoutVars>
          <dgm:bulletEnabled val="1"/>
        </dgm:presLayoutVars>
      </dgm:prSet>
      <dgm:spPr/>
      <dgm:t>
        <a:bodyPr/>
        <a:lstStyle/>
        <a:p>
          <a:endParaRPr lang="en-GB"/>
        </a:p>
      </dgm:t>
    </dgm:pt>
    <dgm:pt modelId="{FD0A459E-F7B0-4570-AFB5-107B577638F3}" type="pres">
      <dgm:prSet presAssocID="{74F2B9BC-4B67-4356-96DB-BBC077B6DACD}" presName="funnel" presStyleLbl="trAlignAcc1" presStyleIdx="0" presStyleCnt="1" custScaleX="111649" custScaleY="78425" custLinFactNeighborX="-1184" custLinFactNeighborY="-3072"/>
      <dgm:spPr>
        <a:ln>
          <a:solidFill>
            <a:schemeClr val="tx1"/>
          </a:solidFill>
        </a:ln>
      </dgm:spPr>
      <dgm:t>
        <a:bodyPr/>
        <a:lstStyle/>
        <a:p>
          <a:endParaRPr lang="en-GB"/>
        </a:p>
      </dgm:t>
    </dgm:pt>
  </dgm:ptLst>
  <dgm:cxnLst>
    <dgm:cxn modelId="{5A0385F3-F2C0-4433-A71F-2592CEA681DC}" type="presOf" srcId="{56434597-A423-40B4-8235-13EDEEDDA104}" destId="{625CA5C3-D11C-4AFE-82F0-4E0F6B8A2029}" srcOrd="0" destOrd="0" presId="urn:microsoft.com/office/officeart/2005/8/layout/funnel1"/>
    <dgm:cxn modelId="{3043A741-B047-415C-9C33-E5145BE245A5}" srcId="{74F2B9BC-4B67-4356-96DB-BBC077B6DACD}" destId="{946C0132-DDE6-47D3-8426-7829572A8E03}" srcOrd="3" destOrd="0" parTransId="{80E2465E-D46A-4F4B-A170-0BDE361F031F}" sibTransId="{96B84115-44A7-4E8A-BF88-3E754E8408F6}"/>
    <dgm:cxn modelId="{A83FA999-2882-41C7-A754-096D0CBA4CE1}" type="presOf" srcId="{946C0132-DDE6-47D3-8426-7829572A8E03}" destId="{596200A8-B703-4353-AEDC-0D97B281CEBC}" srcOrd="0" destOrd="0" presId="urn:microsoft.com/office/officeart/2005/8/layout/funnel1"/>
    <dgm:cxn modelId="{B0717E14-923E-4C78-A853-6D5DA3195A8C}" type="presOf" srcId="{74F2B9BC-4B67-4356-96DB-BBC077B6DACD}" destId="{AC85BB4D-2B7B-47CD-8608-1C08613EB85B}" srcOrd="0" destOrd="0" presId="urn:microsoft.com/office/officeart/2005/8/layout/funnel1"/>
    <dgm:cxn modelId="{98CC0279-62C6-4D17-B9D5-1E88B1AB6CD3}" srcId="{74F2B9BC-4B67-4356-96DB-BBC077B6DACD}" destId="{D180B706-6227-45AF-A9EF-5D5B1E1D57E8}" srcOrd="2" destOrd="0" parTransId="{C3E803B5-9840-4C29-9C29-0795A73EE6FD}" sibTransId="{C5540DFE-DC63-4392-AFF0-029CB71A047D}"/>
    <dgm:cxn modelId="{B4B7277A-ADC9-48D2-B310-ADC21506F2AE}" srcId="{74F2B9BC-4B67-4356-96DB-BBC077B6DACD}" destId="{41E863E2-2F24-4D9A-9B54-03631826EF72}" srcOrd="1" destOrd="0" parTransId="{A7D75FC5-AB58-4EC9-9A7A-539CF4DD9D16}" sibTransId="{D29B5658-BA1D-41CE-8EB5-95718B63B8F6}"/>
    <dgm:cxn modelId="{76026D93-982E-435E-B702-4640ADA2A10B}" type="presOf" srcId="{D180B706-6227-45AF-A9EF-5D5B1E1D57E8}" destId="{7728EEE0-F003-4634-BD67-223C45AB178E}" srcOrd="0" destOrd="0" presId="urn:microsoft.com/office/officeart/2005/8/layout/funnel1"/>
    <dgm:cxn modelId="{297D2895-890A-4311-BEC4-841953A82578}" type="presOf" srcId="{41E863E2-2F24-4D9A-9B54-03631826EF72}" destId="{83A47DA6-F844-4E71-A860-B66284CFA43D}" srcOrd="0" destOrd="0" presId="urn:microsoft.com/office/officeart/2005/8/layout/funnel1"/>
    <dgm:cxn modelId="{8B881D15-08CD-4258-9D8A-D802DC7965F2}" srcId="{74F2B9BC-4B67-4356-96DB-BBC077B6DACD}" destId="{56434597-A423-40B4-8235-13EDEEDDA104}" srcOrd="0" destOrd="0" parTransId="{86809384-0B7B-416E-A337-B6943A1A5163}" sibTransId="{D0349D70-BE13-4B08-98A3-1EAFE1351DC9}"/>
    <dgm:cxn modelId="{208C15BA-3CEC-45F8-9C40-D953E89AB487}" type="presParOf" srcId="{AC85BB4D-2B7B-47CD-8608-1C08613EB85B}" destId="{D4FFE68C-E629-4B5D-ABB2-1A23F4F016A7}" srcOrd="0" destOrd="0" presId="urn:microsoft.com/office/officeart/2005/8/layout/funnel1"/>
    <dgm:cxn modelId="{4C5D3510-AC69-408F-83A1-11AC45F2A119}" type="presParOf" srcId="{AC85BB4D-2B7B-47CD-8608-1C08613EB85B}" destId="{FCD304DB-4A76-4B10-BB2B-A504D14107BE}" srcOrd="1" destOrd="0" presId="urn:microsoft.com/office/officeart/2005/8/layout/funnel1"/>
    <dgm:cxn modelId="{A91E50FB-ED75-43E7-BB75-28679432B47B}" type="presParOf" srcId="{AC85BB4D-2B7B-47CD-8608-1C08613EB85B}" destId="{596200A8-B703-4353-AEDC-0D97B281CEBC}" srcOrd="2" destOrd="0" presId="urn:microsoft.com/office/officeart/2005/8/layout/funnel1"/>
    <dgm:cxn modelId="{4A8B4A25-5112-4AAF-A4C7-19AB35927E63}" type="presParOf" srcId="{AC85BB4D-2B7B-47CD-8608-1C08613EB85B}" destId="{7728EEE0-F003-4634-BD67-223C45AB178E}" srcOrd="3" destOrd="0" presId="urn:microsoft.com/office/officeart/2005/8/layout/funnel1"/>
    <dgm:cxn modelId="{9C2F1053-C5C7-4BE3-AA29-97C415B870E9}" type="presParOf" srcId="{AC85BB4D-2B7B-47CD-8608-1C08613EB85B}" destId="{83A47DA6-F844-4E71-A860-B66284CFA43D}" srcOrd="4" destOrd="0" presId="urn:microsoft.com/office/officeart/2005/8/layout/funnel1"/>
    <dgm:cxn modelId="{51C45E8A-E033-437E-B035-1FDFD700CED5}" type="presParOf" srcId="{AC85BB4D-2B7B-47CD-8608-1C08613EB85B}" destId="{625CA5C3-D11C-4AFE-82F0-4E0F6B8A2029}" srcOrd="5" destOrd="0" presId="urn:microsoft.com/office/officeart/2005/8/layout/funnel1"/>
    <dgm:cxn modelId="{CB8514DC-956F-45EF-87F5-01C6851D5F45}" type="presParOf" srcId="{AC85BB4D-2B7B-47CD-8608-1C08613EB85B}" destId="{FD0A459E-F7B0-4570-AFB5-107B577638F3}" srcOrd="6" destOrd="0" presId="urn:microsoft.com/office/officeart/2005/8/layout/funnel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7A37E1-BB73-4E69-885F-AEC68961D1E9}" type="doc">
      <dgm:prSet loTypeId="urn:microsoft.com/office/officeart/2005/8/layout/funnel1" loCatId="relationship" qsTypeId="urn:microsoft.com/office/officeart/2005/8/quickstyle/simple1" qsCatId="simple" csTypeId="urn:microsoft.com/office/officeart/2005/8/colors/colorful5" csCatId="colorful" phldr="1"/>
      <dgm:spPr/>
      <dgm:t>
        <a:bodyPr/>
        <a:lstStyle/>
        <a:p>
          <a:endParaRPr lang="en-GB"/>
        </a:p>
      </dgm:t>
    </dgm:pt>
    <dgm:pt modelId="{4574D43F-F595-407E-9CAE-6190A0555144}">
      <dgm:prSet phldrT="[Text]"/>
      <dgm:spPr/>
      <dgm:t>
        <a:bodyPr/>
        <a:lstStyle/>
        <a:p>
          <a:r>
            <a:rPr lang="en-GB" dirty="0" smtClean="0"/>
            <a:t>Anxiety</a:t>
          </a:r>
          <a:endParaRPr lang="en-GB" dirty="0"/>
        </a:p>
      </dgm:t>
    </dgm:pt>
    <dgm:pt modelId="{E1B893A5-7D1A-4DEC-8418-74D22C5B69CA}" type="parTrans" cxnId="{20B6B7C0-9729-4A8C-946C-730A1A83DDE5}">
      <dgm:prSet/>
      <dgm:spPr/>
      <dgm:t>
        <a:bodyPr/>
        <a:lstStyle/>
        <a:p>
          <a:endParaRPr lang="en-GB"/>
        </a:p>
      </dgm:t>
    </dgm:pt>
    <dgm:pt modelId="{58784FF2-5284-4FE9-B458-12C0B969399F}" type="sibTrans" cxnId="{20B6B7C0-9729-4A8C-946C-730A1A83DDE5}">
      <dgm:prSet/>
      <dgm:spPr/>
      <dgm:t>
        <a:bodyPr/>
        <a:lstStyle/>
        <a:p>
          <a:endParaRPr lang="en-GB"/>
        </a:p>
      </dgm:t>
    </dgm:pt>
    <dgm:pt modelId="{7F86F825-B121-49BF-90E1-C0C34F3E363B}">
      <dgm:prSet phldrT="[Text]"/>
      <dgm:spPr/>
      <dgm:t>
        <a:bodyPr/>
        <a:lstStyle/>
        <a:p>
          <a:r>
            <a:rPr lang="en-GB" dirty="0" smtClean="0"/>
            <a:t>Depression</a:t>
          </a:r>
          <a:endParaRPr lang="en-GB" dirty="0"/>
        </a:p>
      </dgm:t>
    </dgm:pt>
    <dgm:pt modelId="{AA9B0830-02EB-4250-A928-621521723A25}" type="parTrans" cxnId="{AD126A79-0E3C-4FB2-9BDB-39DE71823771}">
      <dgm:prSet/>
      <dgm:spPr/>
      <dgm:t>
        <a:bodyPr/>
        <a:lstStyle/>
        <a:p>
          <a:endParaRPr lang="en-GB"/>
        </a:p>
      </dgm:t>
    </dgm:pt>
    <dgm:pt modelId="{316650FA-D8C2-483A-B2ED-A2791893E6C0}" type="sibTrans" cxnId="{AD126A79-0E3C-4FB2-9BDB-39DE71823771}">
      <dgm:prSet/>
      <dgm:spPr/>
      <dgm:t>
        <a:bodyPr/>
        <a:lstStyle/>
        <a:p>
          <a:endParaRPr lang="en-GB"/>
        </a:p>
      </dgm:t>
    </dgm:pt>
    <dgm:pt modelId="{B0B6C186-0616-493A-BB32-92728714CF2F}">
      <dgm:prSet phldrT="[Text]"/>
      <dgm:spPr/>
      <dgm:t>
        <a:bodyPr/>
        <a:lstStyle/>
        <a:p>
          <a:r>
            <a:rPr lang="en-GB" dirty="0" smtClean="0"/>
            <a:t>Eating Disorders</a:t>
          </a:r>
          <a:endParaRPr lang="en-GB" dirty="0"/>
        </a:p>
      </dgm:t>
    </dgm:pt>
    <dgm:pt modelId="{C568B898-3261-4730-A862-93CF83A7DA2E}" type="parTrans" cxnId="{2D31151E-DBDB-410F-B6B5-F94C64EB3CF7}">
      <dgm:prSet/>
      <dgm:spPr/>
      <dgm:t>
        <a:bodyPr/>
        <a:lstStyle/>
        <a:p>
          <a:endParaRPr lang="en-GB"/>
        </a:p>
      </dgm:t>
    </dgm:pt>
    <dgm:pt modelId="{76386AE2-C825-4B2C-A819-663278B04B25}" type="sibTrans" cxnId="{2D31151E-DBDB-410F-B6B5-F94C64EB3CF7}">
      <dgm:prSet/>
      <dgm:spPr/>
      <dgm:t>
        <a:bodyPr/>
        <a:lstStyle/>
        <a:p>
          <a:endParaRPr lang="en-GB"/>
        </a:p>
      </dgm:t>
    </dgm:pt>
    <dgm:pt modelId="{5C0FC1A2-2A19-4BC6-912B-4125A0D8E8F0}">
      <dgm:prSet phldrT="[Text]" phldr="1"/>
      <dgm:spPr/>
      <dgm:t>
        <a:bodyPr/>
        <a:lstStyle/>
        <a:p>
          <a:endParaRPr lang="en-GB" dirty="0"/>
        </a:p>
      </dgm:t>
    </dgm:pt>
    <dgm:pt modelId="{99062112-7150-4F70-9D6D-BEF34392BD95}" type="parTrans" cxnId="{3D3908C9-5052-45FA-9F70-45F4FE051C39}">
      <dgm:prSet/>
      <dgm:spPr/>
      <dgm:t>
        <a:bodyPr/>
        <a:lstStyle/>
        <a:p>
          <a:endParaRPr lang="en-GB"/>
        </a:p>
      </dgm:t>
    </dgm:pt>
    <dgm:pt modelId="{694E47C4-6B0B-416E-A94E-CBB165570283}" type="sibTrans" cxnId="{3D3908C9-5052-45FA-9F70-45F4FE051C39}">
      <dgm:prSet/>
      <dgm:spPr/>
      <dgm:t>
        <a:bodyPr/>
        <a:lstStyle/>
        <a:p>
          <a:endParaRPr lang="en-GB"/>
        </a:p>
      </dgm:t>
    </dgm:pt>
    <dgm:pt modelId="{756DF52F-5C5E-4AA0-AC29-2F186E2A3834}" type="pres">
      <dgm:prSet presAssocID="{597A37E1-BB73-4E69-885F-AEC68961D1E9}" presName="Name0" presStyleCnt="0">
        <dgm:presLayoutVars>
          <dgm:chMax val="4"/>
          <dgm:resizeHandles val="exact"/>
        </dgm:presLayoutVars>
      </dgm:prSet>
      <dgm:spPr/>
      <dgm:t>
        <a:bodyPr/>
        <a:lstStyle/>
        <a:p>
          <a:endParaRPr lang="en-GB"/>
        </a:p>
      </dgm:t>
    </dgm:pt>
    <dgm:pt modelId="{7EEFC5E3-2C40-4317-A1D6-D93CED407586}" type="pres">
      <dgm:prSet presAssocID="{597A37E1-BB73-4E69-885F-AEC68961D1E9}" presName="ellipse" presStyleLbl="trBgShp" presStyleIdx="0" presStyleCnt="1" custScaleY="120065"/>
      <dgm:spPr/>
    </dgm:pt>
    <dgm:pt modelId="{55415666-E2BA-4436-8493-D91DFE3746A3}" type="pres">
      <dgm:prSet presAssocID="{597A37E1-BB73-4E69-885F-AEC68961D1E9}" presName="arrow1" presStyleLbl="fgShp" presStyleIdx="0" presStyleCnt="1" custScaleX="146720" custLinFactNeighborX="12081" custLinFactNeighborY="-22408"/>
      <dgm:spPr/>
    </dgm:pt>
    <dgm:pt modelId="{D40B296C-C369-43BE-8944-4CB403C01CEA}" type="pres">
      <dgm:prSet presAssocID="{597A37E1-BB73-4E69-885F-AEC68961D1E9}" presName="rectangle" presStyleLbl="revTx" presStyleIdx="0" presStyleCnt="1">
        <dgm:presLayoutVars>
          <dgm:bulletEnabled val="1"/>
        </dgm:presLayoutVars>
      </dgm:prSet>
      <dgm:spPr/>
      <dgm:t>
        <a:bodyPr/>
        <a:lstStyle/>
        <a:p>
          <a:endParaRPr lang="en-GB"/>
        </a:p>
      </dgm:t>
    </dgm:pt>
    <dgm:pt modelId="{137E9F6F-C1AA-4CE1-BEEA-3C6F04A4EE3A}" type="pres">
      <dgm:prSet presAssocID="{7F86F825-B121-49BF-90E1-C0C34F3E363B}" presName="item1" presStyleLbl="node1" presStyleIdx="0" presStyleCnt="3">
        <dgm:presLayoutVars>
          <dgm:bulletEnabled val="1"/>
        </dgm:presLayoutVars>
      </dgm:prSet>
      <dgm:spPr/>
      <dgm:t>
        <a:bodyPr/>
        <a:lstStyle/>
        <a:p>
          <a:endParaRPr lang="en-GB"/>
        </a:p>
      </dgm:t>
    </dgm:pt>
    <dgm:pt modelId="{269B336C-C02F-4918-9EF8-9A80937A491A}" type="pres">
      <dgm:prSet presAssocID="{B0B6C186-0616-493A-BB32-92728714CF2F}" presName="item2" presStyleLbl="node1" presStyleIdx="1" presStyleCnt="3">
        <dgm:presLayoutVars>
          <dgm:bulletEnabled val="1"/>
        </dgm:presLayoutVars>
      </dgm:prSet>
      <dgm:spPr/>
      <dgm:t>
        <a:bodyPr/>
        <a:lstStyle/>
        <a:p>
          <a:endParaRPr lang="en-GB"/>
        </a:p>
      </dgm:t>
    </dgm:pt>
    <dgm:pt modelId="{43D5F38B-4A7D-4FA7-9753-ECE2A1B1E3A5}" type="pres">
      <dgm:prSet presAssocID="{5C0FC1A2-2A19-4BC6-912B-4125A0D8E8F0}" presName="item3" presStyleLbl="node1" presStyleIdx="2" presStyleCnt="3">
        <dgm:presLayoutVars>
          <dgm:bulletEnabled val="1"/>
        </dgm:presLayoutVars>
      </dgm:prSet>
      <dgm:spPr/>
      <dgm:t>
        <a:bodyPr/>
        <a:lstStyle/>
        <a:p>
          <a:endParaRPr lang="en-GB"/>
        </a:p>
      </dgm:t>
    </dgm:pt>
    <dgm:pt modelId="{E6AB806C-A3E4-4725-8376-A072AD0EAA82}" type="pres">
      <dgm:prSet presAssocID="{597A37E1-BB73-4E69-885F-AEC68961D1E9}" presName="funnel" presStyleLbl="trAlignAcc1" presStyleIdx="0" presStyleCnt="1" custScaleX="100001" custScaleY="92674" custLinFactNeighborX="-571" custLinFactNeighborY="-870"/>
      <dgm:spPr/>
    </dgm:pt>
  </dgm:ptLst>
  <dgm:cxnLst>
    <dgm:cxn modelId="{20B6B7C0-9729-4A8C-946C-730A1A83DDE5}" srcId="{597A37E1-BB73-4E69-885F-AEC68961D1E9}" destId="{4574D43F-F595-407E-9CAE-6190A0555144}" srcOrd="0" destOrd="0" parTransId="{E1B893A5-7D1A-4DEC-8418-74D22C5B69CA}" sibTransId="{58784FF2-5284-4FE9-B458-12C0B969399F}"/>
    <dgm:cxn modelId="{06841E48-B303-4711-96E0-7E786D98FEA6}" type="presOf" srcId="{597A37E1-BB73-4E69-885F-AEC68961D1E9}" destId="{756DF52F-5C5E-4AA0-AC29-2F186E2A3834}" srcOrd="0" destOrd="0" presId="urn:microsoft.com/office/officeart/2005/8/layout/funnel1"/>
    <dgm:cxn modelId="{766C1A25-D1DC-4E3E-B1EC-499D28B6BEAA}" type="presOf" srcId="{B0B6C186-0616-493A-BB32-92728714CF2F}" destId="{137E9F6F-C1AA-4CE1-BEEA-3C6F04A4EE3A}" srcOrd="0" destOrd="0" presId="urn:microsoft.com/office/officeart/2005/8/layout/funnel1"/>
    <dgm:cxn modelId="{2EE8A8E0-B51E-428F-86B9-873F868C6CC4}" type="presOf" srcId="{7F86F825-B121-49BF-90E1-C0C34F3E363B}" destId="{269B336C-C02F-4918-9EF8-9A80937A491A}" srcOrd="0" destOrd="0" presId="urn:microsoft.com/office/officeart/2005/8/layout/funnel1"/>
    <dgm:cxn modelId="{2D31151E-DBDB-410F-B6B5-F94C64EB3CF7}" srcId="{597A37E1-BB73-4E69-885F-AEC68961D1E9}" destId="{B0B6C186-0616-493A-BB32-92728714CF2F}" srcOrd="2" destOrd="0" parTransId="{C568B898-3261-4730-A862-93CF83A7DA2E}" sibTransId="{76386AE2-C825-4B2C-A819-663278B04B25}"/>
    <dgm:cxn modelId="{AD126A79-0E3C-4FB2-9BDB-39DE71823771}" srcId="{597A37E1-BB73-4E69-885F-AEC68961D1E9}" destId="{7F86F825-B121-49BF-90E1-C0C34F3E363B}" srcOrd="1" destOrd="0" parTransId="{AA9B0830-02EB-4250-A928-621521723A25}" sibTransId="{316650FA-D8C2-483A-B2ED-A2791893E6C0}"/>
    <dgm:cxn modelId="{3D3908C9-5052-45FA-9F70-45F4FE051C39}" srcId="{597A37E1-BB73-4E69-885F-AEC68961D1E9}" destId="{5C0FC1A2-2A19-4BC6-912B-4125A0D8E8F0}" srcOrd="3" destOrd="0" parTransId="{99062112-7150-4F70-9D6D-BEF34392BD95}" sibTransId="{694E47C4-6B0B-416E-A94E-CBB165570283}"/>
    <dgm:cxn modelId="{126DB036-D4F4-4777-B459-7AE1941B1AB1}" type="presOf" srcId="{5C0FC1A2-2A19-4BC6-912B-4125A0D8E8F0}" destId="{D40B296C-C369-43BE-8944-4CB403C01CEA}" srcOrd="0" destOrd="0" presId="urn:microsoft.com/office/officeart/2005/8/layout/funnel1"/>
    <dgm:cxn modelId="{DD2EC072-688C-44E2-BA3E-5D7BC1CDC781}" type="presOf" srcId="{4574D43F-F595-407E-9CAE-6190A0555144}" destId="{43D5F38B-4A7D-4FA7-9753-ECE2A1B1E3A5}" srcOrd="0" destOrd="0" presId="urn:microsoft.com/office/officeart/2005/8/layout/funnel1"/>
    <dgm:cxn modelId="{E48B7F50-8380-48A1-A2DA-7F9E7EABB64A}" type="presParOf" srcId="{756DF52F-5C5E-4AA0-AC29-2F186E2A3834}" destId="{7EEFC5E3-2C40-4317-A1D6-D93CED407586}" srcOrd="0" destOrd="0" presId="urn:microsoft.com/office/officeart/2005/8/layout/funnel1"/>
    <dgm:cxn modelId="{ED112E9B-403D-4C4B-B8EB-A35175F6395B}" type="presParOf" srcId="{756DF52F-5C5E-4AA0-AC29-2F186E2A3834}" destId="{55415666-E2BA-4436-8493-D91DFE3746A3}" srcOrd="1" destOrd="0" presId="urn:microsoft.com/office/officeart/2005/8/layout/funnel1"/>
    <dgm:cxn modelId="{5AB10F11-321D-42C0-9E00-ED497A582145}" type="presParOf" srcId="{756DF52F-5C5E-4AA0-AC29-2F186E2A3834}" destId="{D40B296C-C369-43BE-8944-4CB403C01CEA}" srcOrd="2" destOrd="0" presId="urn:microsoft.com/office/officeart/2005/8/layout/funnel1"/>
    <dgm:cxn modelId="{BD315AD6-C2D7-4D30-9518-8F398BBD5DBE}" type="presParOf" srcId="{756DF52F-5C5E-4AA0-AC29-2F186E2A3834}" destId="{137E9F6F-C1AA-4CE1-BEEA-3C6F04A4EE3A}" srcOrd="3" destOrd="0" presId="urn:microsoft.com/office/officeart/2005/8/layout/funnel1"/>
    <dgm:cxn modelId="{A1173C76-3106-436F-B7A5-01B5CBEA6FFB}" type="presParOf" srcId="{756DF52F-5C5E-4AA0-AC29-2F186E2A3834}" destId="{269B336C-C02F-4918-9EF8-9A80937A491A}" srcOrd="4" destOrd="0" presId="urn:microsoft.com/office/officeart/2005/8/layout/funnel1"/>
    <dgm:cxn modelId="{3149A035-8F9D-4E3D-8F92-6AACB70B82E7}" type="presParOf" srcId="{756DF52F-5C5E-4AA0-AC29-2F186E2A3834}" destId="{43D5F38B-4A7D-4FA7-9753-ECE2A1B1E3A5}" srcOrd="5" destOrd="0" presId="urn:microsoft.com/office/officeart/2005/8/layout/funnel1"/>
    <dgm:cxn modelId="{04DF2E12-C682-4B5F-A4CF-D03623247ADD}" type="presParOf" srcId="{756DF52F-5C5E-4AA0-AC29-2F186E2A3834}" destId="{E6AB806C-A3E4-4725-8376-A072AD0EAA82}" srcOrd="6" destOrd="0" presId="urn:microsoft.com/office/officeart/2005/8/layout/funne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DC6C8C-0FB4-4F8A-8C8D-4142FD56124C}" type="doc">
      <dgm:prSet loTypeId="urn:microsoft.com/office/officeart/2005/8/layout/funnel1" loCatId="relationship" qsTypeId="urn:microsoft.com/office/officeart/2005/8/quickstyle/simple1" qsCatId="simple" csTypeId="urn:microsoft.com/office/officeart/2005/8/colors/colorful5" csCatId="colorful" phldr="1"/>
      <dgm:spPr/>
      <dgm:t>
        <a:bodyPr/>
        <a:lstStyle/>
        <a:p>
          <a:endParaRPr lang="en-GB"/>
        </a:p>
      </dgm:t>
    </dgm:pt>
    <dgm:pt modelId="{CBA3C553-5B99-47AC-8301-2ED094E4E306}">
      <dgm:prSet phldrT="[Text]"/>
      <dgm:spPr/>
      <dgm:t>
        <a:bodyPr/>
        <a:lstStyle/>
        <a:p>
          <a:r>
            <a:rPr lang="en-GB" dirty="0" smtClean="0"/>
            <a:t>Drug dependant</a:t>
          </a:r>
          <a:endParaRPr lang="en-GB" dirty="0"/>
        </a:p>
      </dgm:t>
    </dgm:pt>
    <dgm:pt modelId="{3E6CDD99-A465-40AC-836E-7BC60BE20B83}" type="parTrans" cxnId="{A178F00E-59AB-4163-9612-D3BA6B678246}">
      <dgm:prSet/>
      <dgm:spPr/>
      <dgm:t>
        <a:bodyPr/>
        <a:lstStyle/>
        <a:p>
          <a:endParaRPr lang="en-GB"/>
        </a:p>
      </dgm:t>
    </dgm:pt>
    <dgm:pt modelId="{613F80B6-B66A-4399-ACDC-CCEC86F40260}" type="sibTrans" cxnId="{A178F00E-59AB-4163-9612-D3BA6B678246}">
      <dgm:prSet/>
      <dgm:spPr/>
      <dgm:t>
        <a:bodyPr/>
        <a:lstStyle/>
        <a:p>
          <a:endParaRPr lang="en-GB"/>
        </a:p>
      </dgm:t>
    </dgm:pt>
    <dgm:pt modelId="{69628A86-E001-4A29-A77C-21BA479ED167}">
      <dgm:prSet phldrT="[Text]"/>
      <dgm:spPr/>
      <dgm:t>
        <a:bodyPr/>
        <a:lstStyle/>
        <a:p>
          <a:r>
            <a:rPr lang="en-GB" dirty="0" smtClean="0"/>
            <a:t>Alcohol Dependant</a:t>
          </a:r>
          <a:endParaRPr lang="en-GB" dirty="0"/>
        </a:p>
      </dgm:t>
    </dgm:pt>
    <dgm:pt modelId="{79331FE6-0910-4AC2-98A5-3CA8A8552309}" type="parTrans" cxnId="{4AB93F77-48B0-4DF4-AC35-763E4CA80225}">
      <dgm:prSet/>
      <dgm:spPr/>
      <dgm:t>
        <a:bodyPr/>
        <a:lstStyle/>
        <a:p>
          <a:endParaRPr lang="en-GB"/>
        </a:p>
      </dgm:t>
    </dgm:pt>
    <dgm:pt modelId="{058DC479-0407-4D09-BA09-CB1205D79672}" type="sibTrans" cxnId="{4AB93F77-48B0-4DF4-AC35-763E4CA80225}">
      <dgm:prSet/>
      <dgm:spPr/>
      <dgm:t>
        <a:bodyPr/>
        <a:lstStyle/>
        <a:p>
          <a:endParaRPr lang="en-GB"/>
        </a:p>
      </dgm:t>
    </dgm:pt>
    <dgm:pt modelId="{B959B815-0054-4869-A6EA-D2CD531FB00B}">
      <dgm:prSet phldrT="[Text]"/>
      <dgm:spPr/>
      <dgm:t>
        <a:bodyPr/>
        <a:lstStyle/>
        <a:p>
          <a:r>
            <a:rPr lang="en-GB" dirty="0" smtClean="0"/>
            <a:t>Suicidal?</a:t>
          </a:r>
          <a:endParaRPr lang="en-GB" dirty="0"/>
        </a:p>
      </dgm:t>
    </dgm:pt>
    <dgm:pt modelId="{51BA5C6A-7284-417F-AD72-42A05C076F41}" type="parTrans" cxnId="{F155BF2C-CDD5-4F1E-A04C-48BD3AA54678}">
      <dgm:prSet/>
      <dgm:spPr/>
      <dgm:t>
        <a:bodyPr/>
        <a:lstStyle/>
        <a:p>
          <a:endParaRPr lang="en-GB"/>
        </a:p>
      </dgm:t>
    </dgm:pt>
    <dgm:pt modelId="{99E4FAFD-98EA-44E5-A695-3FF757DCD108}" type="sibTrans" cxnId="{F155BF2C-CDD5-4F1E-A04C-48BD3AA54678}">
      <dgm:prSet/>
      <dgm:spPr/>
      <dgm:t>
        <a:bodyPr/>
        <a:lstStyle/>
        <a:p>
          <a:endParaRPr lang="en-GB"/>
        </a:p>
      </dgm:t>
    </dgm:pt>
    <dgm:pt modelId="{A0EC827E-7F69-49AF-8F3A-FB172739D9CF}">
      <dgm:prSet phldrT="[Text]" phldr="1"/>
      <dgm:spPr/>
      <dgm:t>
        <a:bodyPr/>
        <a:lstStyle/>
        <a:p>
          <a:endParaRPr lang="en-GB"/>
        </a:p>
      </dgm:t>
    </dgm:pt>
    <dgm:pt modelId="{BF851FF5-FDBD-48F2-9263-2F4E5093FECB}" type="parTrans" cxnId="{8A572DF1-564A-4D6A-98C7-03DC37CE0165}">
      <dgm:prSet/>
      <dgm:spPr/>
      <dgm:t>
        <a:bodyPr/>
        <a:lstStyle/>
        <a:p>
          <a:endParaRPr lang="en-GB"/>
        </a:p>
      </dgm:t>
    </dgm:pt>
    <dgm:pt modelId="{61F9A037-DB22-4F92-B972-A03D99839F57}" type="sibTrans" cxnId="{8A572DF1-564A-4D6A-98C7-03DC37CE0165}">
      <dgm:prSet/>
      <dgm:spPr/>
      <dgm:t>
        <a:bodyPr/>
        <a:lstStyle/>
        <a:p>
          <a:endParaRPr lang="en-GB"/>
        </a:p>
      </dgm:t>
    </dgm:pt>
    <dgm:pt modelId="{1BEBB9FB-6AD2-4DD6-8653-F3B08C2760A2}" type="pres">
      <dgm:prSet presAssocID="{09DC6C8C-0FB4-4F8A-8C8D-4142FD56124C}" presName="Name0" presStyleCnt="0">
        <dgm:presLayoutVars>
          <dgm:chMax val="4"/>
          <dgm:resizeHandles val="exact"/>
        </dgm:presLayoutVars>
      </dgm:prSet>
      <dgm:spPr/>
      <dgm:t>
        <a:bodyPr/>
        <a:lstStyle/>
        <a:p>
          <a:endParaRPr lang="en-GB"/>
        </a:p>
      </dgm:t>
    </dgm:pt>
    <dgm:pt modelId="{C19B0CDE-8230-4803-92DF-34FF1E32D532}" type="pres">
      <dgm:prSet presAssocID="{09DC6C8C-0FB4-4F8A-8C8D-4142FD56124C}" presName="ellipse" presStyleLbl="trBgShp" presStyleIdx="0" presStyleCnt="1" custScaleX="109996"/>
      <dgm:spPr/>
    </dgm:pt>
    <dgm:pt modelId="{1F10981F-744E-46B9-9629-D9B1986ADFED}" type="pres">
      <dgm:prSet presAssocID="{09DC6C8C-0FB4-4F8A-8C8D-4142FD56124C}" presName="arrow1" presStyleLbl="fgShp" presStyleIdx="0" presStyleCnt="1" custScaleX="173846" custLinFactNeighborX="12190" custLinFactNeighborY="4519"/>
      <dgm:spPr/>
    </dgm:pt>
    <dgm:pt modelId="{B1E87CC0-25BE-4077-B7C2-EECA1257B860}" type="pres">
      <dgm:prSet presAssocID="{09DC6C8C-0FB4-4F8A-8C8D-4142FD56124C}" presName="rectangle" presStyleLbl="revTx" presStyleIdx="0" presStyleCnt="1">
        <dgm:presLayoutVars>
          <dgm:bulletEnabled val="1"/>
        </dgm:presLayoutVars>
      </dgm:prSet>
      <dgm:spPr/>
      <dgm:t>
        <a:bodyPr/>
        <a:lstStyle/>
        <a:p>
          <a:endParaRPr lang="en-GB"/>
        </a:p>
      </dgm:t>
    </dgm:pt>
    <dgm:pt modelId="{6BC4C4C7-8A6D-45D3-9A9B-4A7E4BC6229F}" type="pres">
      <dgm:prSet presAssocID="{69628A86-E001-4A29-A77C-21BA479ED167}" presName="item1" presStyleLbl="node1" presStyleIdx="0" presStyleCnt="3">
        <dgm:presLayoutVars>
          <dgm:bulletEnabled val="1"/>
        </dgm:presLayoutVars>
      </dgm:prSet>
      <dgm:spPr/>
      <dgm:t>
        <a:bodyPr/>
        <a:lstStyle/>
        <a:p>
          <a:endParaRPr lang="en-GB"/>
        </a:p>
      </dgm:t>
    </dgm:pt>
    <dgm:pt modelId="{7E82D416-6A95-4D5F-8EB8-20911F71744F}" type="pres">
      <dgm:prSet presAssocID="{B959B815-0054-4869-A6EA-D2CD531FB00B}" presName="item2" presStyleLbl="node1" presStyleIdx="1" presStyleCnt="3">
        <dgm:presLayoutVars>
          <dgm:bulletEnabled val="1"/>
        </dgm:presLayoutVars>
      </dgm:prSet>
      <dgm:spPr/>
      <dgm:t>
        <a:bodyPr/>
        <a:lstStyle/>
        <a:p>
          <a:endParaRPr lang="en-GB"/>
        </a:p>
      </dgm:t>
    </dgm:pt>
    <dgm:pt modelId="{673395B7-6F23-4700-A9E9-D45C04CD23FB}" type="pres">
      <dgm:prSet presAssocID="{A0EC827E-7F69-49AF-8F3A-FB172739D9CF}" presName="item3" presStyleLbl="node1" presStyleIdx="2" presStyleCnt="3">
        <dgm:presLayoutVars>
          <dgm:bulletEnabled val="1"/>
        </dgm:presLayoutVars>
      </dgm:prSet>
      <dgm:spPr/>
      <dgm:t>
        <a:bodyPr/>
        <a:lstStyle/>
        <a:p>
          <a:endParaRPr lang="en-GB"/>
        </a:p>
      </dgm:t>
    </dgm:pt>
    <dgm:pt modelId="{728AD1FB-3549-47F7-9E79-2CCC5ADCF593}" type="pres">
      <dgm:prSet presAssocID="{09DC6C8C-0FB4-4F8A-8C8D-4142FD56124C}" presName="funnel" presStyleLbl="trAlignAcc1" presStyleIdx="0" presStyleCnt="1" custLinFactNeighborX="1490" custLinFactNeighborY="-893"/>
      <dgm:spPr/>
    </dgm:pt>
  </dgm:ptLst>
  <dgm:cxnLst>
    <dgm:cxn modelId="{F155BF2C-CDD5-4F1E-A04C-48BD3AA54678}" srcId="{09DC6C8C-0FB4-4F8A-8C8D-4142FD56124C}" destId="{B959B815-0054-4869-A6EA-D2CD531FB00B}" srcOrd="2" destOrd="0" parTransId="{51BA5C6A-7284-417F-AD72-42A05C076F41}" sibTransId="{99E4FAFD-98EA-44E5-A695-3FF757DCD108}"/>
    <dgm:cxn modelId="{36E3ECAB-A1B6-4B62-A047-8DB3A1B856FB}" type="presOf" srcId="{69628A86-E001-4A29-A77C-21BA479ED167}" destId="{7E82D416-6A95-4D5F-8EB8-20911F71744F}" srcOrd="0" destOrd="0" presId="urn:microsoft.com/office/officeart/2005/8/layout/funnel1"/>
    <dgm:cxn modelId="{563E6967-00A7-433B-96C2-23DDA4A38093}" type="presOf" srcId="{B959B815-0054-4869-A6EA-D2CD531FB00B}" destId="{6BC4C4C7-8A6D-45D3-9A9B-4A7E4BC6229F}" srcOrd="0" destOrd="0" presId="urn:microsoft.com/office/officeart/2005/8/layout/funnel1"/>
    <dgm:cxn modelId="{E66EBD13-22DB-4B63-9CD3-C616A825F849}" type="presOf" srcId="{A0EC827E-7F69-49AF-8F3A-FB172739D9CF}" destId="{B1E87CC0-25BE-4077-B7C2-EECA1257B860}" srcOrd="0" destOrd="0" presId="urn:microsoft.com/office/officeart/2005/8/layout/funnel1"/>
    <dgm:cxn modelId="{A178F00E-59AB-4163-9612-D3BA6B678246}" srcId="{09DC6C8C-0FB4-4F8A-8C8D-4142FD56124C}" destId="{CBA3C553-5B99-47AC-8301-2ED094E4E306}" srcOrd="0" destOrd="0" parTransId="{3E6CDD99-A465-40AC-836E-7BC60BE20B83}" sibTransId="{613F80B6-B66A-4399-ACDC-CCEC86F40260}"/>
    <dgm:cxn modelId="{EE957044-031E-49DA-9F81-B2CB33FDBE27}" type="presOf" srcId="{CBA3C553-5B99-47AC-8301-2ED094E4E306}" destId="{673395B7-6F23-4700-A9E9-D45C04CD23FB}" srcOrd="0" destOrd="0" presId="urn:microsoft.com/office/officeart/2005/8/layout/funnel1"/>
    <dgm:cxn modelId="{8A572DF1-564A-4D6A-98C7-03DC37CE0165}" srcId="{09DC6C8C-0FB4-4F8A-8C8D-4142FD56124C}" destId="{A0EC827E-7F69-49AF-8F3A-FB172739D9CF}" srcOrd="3" destOrd="0" parTransId="{BF851FF5-FDBD-48F2-9263-2F4E5093FECB}" sibTransId="{61F9A037-DB22-4F92-B972-A03D99839F57}"/>
    <dgm:cxn modelId="{23ED2ED2-E893-4CE4-B5D1-5ACEFB5A8202}" type="presOf" srcId="{09DC6C8C-0FB4-4F8A-8C8D-4142FD56124C}" destId="{1BEBB9FB-6AD2-4DD6-8653-F3B08C2760A2}" srcOrd="0" destOrd="0" presId="urn:microsoft.com/office/officeart/2005/8/layout/funnel1"/>
    <dgm:cxn modelId="{4AB93F77-48B0-4DF4-AC35-763E4CA80225}" srcId="{09DC6C8C-0FB4-4F8A-8C8D-4142FD56124C}" destId="{69628A86-E001-4A29-A77C-21BA479ED167}" srcOrd="1" destOrd="0" parTransId="{79331FE6-0910-4AC2-98A5-3CA8A8552309}" sibTransId="{058DC479-0407-4D09-BA09-CB1205D79672}"/>
    <dgm:cxn modelId="{C36DDB9C-B9BB-48DC-8EB0-C1B6DE1EFD09}" type="presParOf" srcId="{1BEBB9FB-6AD2-4DD6-8653-F3B08C2760A2}" destId="{C19B0CDE-8230-4803-92DF-34FF1E32D532}" srcOrd="0" destOrd="0" presId="urn:microsoft.com/office/officeart/2005/8/layout/funnel1"/>
    <dgm:cxn modelId="{76F10723-A859-4AFF-8222-D562D3427AF2}" type="presParOf" srcId="{1BEBB9FB-6AD2-4DD6-8653-F3B08C2760A2}" destId="{1F10981F-744E-46B9-9629-D9B1986ADFED}" srcOrd="1" destOrd="0" presId="urn:microsoft.com/office/officeart/2005/8/layout/funnel1"/>
    <dgm:cxn modelId="{B328330E-AD7C-48A7-B73F-CD80FB5F608A}" type="presParOf" srcId="{1BEBB9FB-6AD2-4DD6-8653-F3B08C2760A2}" destId="{B1E87CC0-25BE-4077-B7C2-EECA1257B860}" srcOrd="2" destOrd="0" presId="urn:microsoft.com/office/officeart/2005/8/layout/funnel1"/>
    <dgm:cxn modelId="{FC59EF6B-89E5-4C1C-9D24-C011D3FD545F}" type="presParOf" srcId="{1BEBB9FB-6AD2-4DD6-8653-F3B08C2760A2}" destId="{6BC4C4C7-8A6D-45D3-9A9B-4A7E4BC6229F}" srcOrd="3" destOrd="0" presId="urn:microsoft.com/office/officeart/2005/8/layout/funnel1"/>
    <dgm:cxn modelId="{498AF442-C749-4738-93B2-CB188C39FA8F}" type="presParOf" srcId="{1BEBB9FB-6AD2-4DD6-8653-F3B08C2760A2}" destId="{7E82D416-6A95-4D5F-8EB8-20911F71744F}" srcOrd="4" destOrd="0" presId="urn:microsoft.com/office/officeart/2005/8/layout/funnel1"/>
    <dgm:cxn modelId="{A5AC82C6-74E7-46B1-A0C4-71A99C23EC94}" type="presParOf" srcId="{1BEBB9FB-6AD2-4DD6-8653-F3B08C2760A2}" destId="{673395B7-6F23-4700-A9E9-D45C04CD23FB}" srcOrd="5" destOrd="0" presId="urn:microsoft.com/office/officeart/2005/8/layout/funnel1"/>
    <dgm:cxn modelId="{C893717D-592D-4FD6-8B02-27CE2256B890}" type="presParOf" srcId="{1BEBB9FB-6AD2-4DD6-8653-F3B08C2760A2}" destId="{728AD1FB-3549-47F7-9E79-2CCC5ADCF593}" srcOrd="6" destOrd="0" presId="urn:microsoft.com/office/officeart/2005/8/layout/funnel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026B8A-152E-495F-8CF0-241D96C68F8B}">
      <dsp:nvSpPr>
        <dsp:cNvPr id="0" name=""/>
        <dsp:cNvSpPr/>
      </dsp:nvSpPr>
      <dsp:spPr>
        <a:xfrm>
          <a:off x="813402" y="541991"/>
          <a:ext cx="2972490" cy="1032306"/>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8478F5-F3A4-4EA2-96A5-285CDA6DFB7B}">
      <dsp:nvSpPr>
        <dsp:cNvPr id="0" name=""/>
        <dsp:cNvSpPr/>
      </dsp:nvSpPr>
      <dsp:spPr>
        <a:xfrm>
          <a:off x="1296144" y="2645135"/>
          <a:ext cx="576064" cy="368680"/>
        </a:xfrm>
        <a:prstGeom prst="downArrow">
          <a:avLst/>
        </a:prstGeom>
        <a:solidFill>
          <a:schemeClr val="accent2">
            <a:tint val="6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C861A853-0395-458A-BBAF-B1DF28F32993}">
      <dsp:nvSpPr>
        <dsp:cNvPr id="0" name=""/>
        <dsp:cNvSpPr/>
      </dsp:nvSpPr>
      <dsp:spPr>
        <a:xfrm>
          <a:off x="0" y="3149192"/>
          <a:ext cx="3283564" cy="547256"/>
        </a:xfrm>
        <a:prstGeom prst="rect">
          <a:avLst/>
        </a:prstGeom>
        <a:solidFill>
          <a:srgbClr val="0070C0"/>
        </a:solidFill>
        <a:ln w="22225">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GB" sz="2200" b="1" kern="1200" dirty="0" smtClean="0"/>
            <a:t>Depressed</a:t>
          </a:r>
          <a:endParaRPr lang="en-GB" sz="2200" b="1" kern="1200" dirty="0"/>
        </a:p>
      </dsp:txBody>
      <dsp:txXfrm>
        <a:off x="0" y="3149192"/>
        <a:ext cx="3283564" cy="547256"/>
      </dsp:txXfrm>
    </dsp:sp>
    <dsp:sp modelId="{9C68570B-0ACB-4C1B-8D61-BB004400BDEC}">
      <dsp:nvSpPr>
        <dsp:cNvPr id="0" name=""/>
        <dsp:cNvSpPr/>
      </dsp:nvSpPr>
      <dsp:spPr>
        <a:xfrm>
          <a:off x="1612975" y="801738"/>
          <a:ext cx="979314" cy="835287"/>
        </a:xfrm>
        <a:prstGeom prst="ellipse">
          <a:avLst/>
        </a:prstGeom>
        <a:solidFill>
          <a:srgbClr val="0070C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GB" sz="2200" kern="1200" dirty="0"/>
        </a:p>
      </dsp:txBody>
      <dsp:txXfrm>
        <a:off x="1756392" y="924063"/>
        <a:ext cx="692480" cy="590637"/>
      </dsp:txXfrm>
    </dsp:sp>
    <dsp:sp modelId="{F5799960-7F85-4F4C-8C21-1A2857DD2E4E}">
      <dsp:nvSpPr>
        <dsp:cNvPr id="0" name=""/>
        <dsp:cNvSpPr/>
      </dsp:nvSpPr>
      <dsp:spPr>
        <a:xfrm>
          <a:off x="1080119" y="1709031"/>
          <a:ext cx="1036925" cy="748880"/>
        </a:xfrm>
        <a:prstGeom prst="ellipse">
          <a:avLst/>
        </a:prstGeom>
        <a:solidFill>
          <a:srgbClr val="0070C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GB" sz="2300" kern="1200" dirty="0"/>
        </a:p>
      </dsp:txBody>
      <dsp:txXfrm>
        <a:off x="1231973" y="1818702"/>
        <a:ext cx="733217" cy="529538"/>
      </dsp:txXfrm>
    </dsp:sp>
    <dsp:sp modelId="{6100ECDE-01C2-45AC-9705-0FD338AB153D}">
      <dsp:nvSpPr>
        <dsp:cNvPr id="0" name=""/>
        <dsp:cNvSpPr/>
      </dsp:nvSpPr>
      <dsp:spPr>
        <a:xfrm>
          <a:off x="648070" y="916944"/>
          <a:ext cx="892898" cy="604874"/>
        </a:xfrm>
        <a:prstGeom prst="ellipse">
          <a:avLst/>
        </a:prstGeom>
        <a:solidFill>
          <a:srgbClr val="0070C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GB" sz="2000" kern="1200" dirty="0"/>
        </a:p>
      </dsp:txBody>
      <dsp:txXfrm>
        <a:off x="778832" y="1005526"/>
        <a:ext cx="631374" cy="427710"/>
      </dsp:txXfrm>
    </dsp:sp>
    <dsp:sp modelId="{4EDAD5B4-D16C-4A42-8B25-AD2A74959F1B}">
      <dsp:nvSpPr>
        <dsp:cNvPr id="0" name=""/>
        <dsp:cNvSpPr/>
      </dsp:nvSpPr>
      <dsp:spPr>
        <a:xfrm>
          <a:off x="0" y="628919"/>
          <a:ext cx="3225958" cy="1815982"/>
        </a:xfrm>
        <a:prstGeom prst="funnel">
          <a:avLst/>
        </a:prstGeom>
        <a:solidFill>
          <a:schemeClr val="bg1">
            <a:alpha val="40000"/>
          </a:schemeClr>
        </a:solidFill>
        <a:ln w="9525" cap="flat" cmpd="sng" algn="ctr">
          <a:solidFill>
            <a:schemeClr val="tx1"/>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FE68C-E629-4B5D-ABB2-1A23F4F016A7}">
      <dsp:nvSpPr>
        <dsp:cNvPr id="0" name=""/>
        <dsp:cNvSpPr/>
      </dsp:nvSpPr>
      <dsp:spPr>
        <a:xfrm>
          <a:off x="1407770" y="78373"/>
          <a:ext cx="2696035" cy="936297"/>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D304DB-4A76-4B10-BB2B-A504D14107BE}">
      <dsp:nvSpPr>
        <dsp:cNvPr id="0" name=""/>
        <dsp:cNvSpPr/>
      </dsp:nvSpPr>
      <dsp:spPr>
        <a:xfrm>
          <a:off x="2460107" y="2232248"/>
          <a:ext cx="522487" cy="334392"/>
        </a:xfrm>
        <a:prstGeom prst="downArrow">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596200A8-B703-4353-AEDC-0D97B281CEBC}">
      <dsp:nvSpPr>
        <dsp:cNvPr id="0" name=""/>
        <dsp:cNvSpPr/>
      </dsp:nvSpPr>
      <dsp:spPr>
        <a:xfrm>
          <a:off x="1163965" y="2716935"/>
          <a:ext cx="3084013" cy="626985"/>
        </a:xfrm>
        <a:prstGeom prst="rect">
          <a:avLst/>
        </a:prstGeom>
        <a:solidFill>
          <a:srgbClr val="FF0000"/>
        </a:solidFill>
        <a:ln w="38100">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GB" sz="2200" b="1" kern="1200" dirty="0" smtClean="0"/>
            <a:t>Other</a:t>
          </a:r>
          <a:endParaRPr lang="en-GB" sz="2200" b="1" kern="1200" dirty="0"/>
        </a:p>
      </dsp:txBody>
      <dsp:txXfrm>
        <a:off x="1163965" y="2716935"/>
        <a:ext cx="3084013" cy="626985"/>
      </dsp:txXfrm>
    </dsp:sp>
    <dsp:sp modelId="{7728EEE0-F003-4634-BD67-223C45AB178E}">
      <dsp:nvSpPr>
        <dsp:cNvPr id="0" name=""/>
        <dsp:cNvSpPr/>
      </dsp:nvSpPr>
      <dsp:spPr>
        <a:xfrm>
          <a:off x="2388097" y="1170224"/>
          <a:ext cx="940195" cy="773994"/>
        </a:xfrm>
        <a:prstGeom prst="ellipse">
          <a:avLst/>
        </a:prstGeom>
        <a:solidFill>
          <a:srgbClr val="0070C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GB" sz="2100" kern="1200" dirty="0"/>
        </a:p>
      </dsp:txBody>
      <dsp:txXfrm>
        <a:off x="2525785" y="1283573"/>
        <a:ext cx="664819" cy="547296"/>
      </dsp:txXfrm>
    </dsp:sp>
    <dsp:sp modelId="{83A47DA6-F844-4E71-A860-B66284CFA43D}">
      <dsp:nvSpPr>
        <dsp:cNvPr id="0" name=""/>
        <dsp:cNvSpPr/>
      </dsp:nvSpPr>
      <dsp:spPr>
        <a:xfrm>
          <a:off x="1714993" y="504058"/>
          <a:ext cx="940477" cy="695191"/>
        </a:xfrm>
        <a:prstGeom prst="ellipse">
          <a:avLst/>
        </a:prstGeom>
        <a:solidFill>
          <a:srgbClr val="0070C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GB" sz="2100" kern="1200" dirty="0"/>
        </a:p>
      </dsp:txBody>
      <dsp:txXfrm>
        <a:off x="1852723" y="605866"/>
        <a:ext cx="665017" cy="491575"/>
      </dsp:txXfrm>
    </dsp:sp>
    <dsp:sp modelId="{625CA5C3-D11C-4AFE-82F0-4E0F6B8A2029}">
      <dsp:nvSpPr>
        <dsp:cNvPr id="0" name=""/>
        <dsp:cNvSpPr/>
      </dsp:nvSpPr>
      <dsp:spPr>
        <a:xfrm>
          <a:off x="2676370" y="154029"/>
          <a:ext cx="940477" cy="940477"/>
        </a:xfrm>
        <a:prstGeom prst="ellipse">
          <a:avLst/>
        </a:prstGeom>
        <a:solidFill>
          <a:srgbClr val="0070C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GB" sz="2100" kern="1200" dirty="0"/>
        </a:p>
      </dsp:txBody>
      <dsp:txXfrm>
        <a:off x="2814100" y="291759"/>
        <a:ext cx="665017" cy="665017"/>
      </dsp:txXfrm>
    </dsp:sp>
    <dsp:sp modelId="{FD0A459E-F7B0-4570-AFB5-107B577638F3}">
      <dsp:nvSpPr>
        <dsp:cNvPr id="0" name=""/>
        <dsp:cNvSpPr/>
      </dsp:nvSpPr>
      <dsp:spPr>
        <a:xfrm>
          <a:off x="1163946" y="216027"/>
          <a:ext cx="3266771" cy="1835728"/>
        </a:xfrm>
        <a:prstGeom prst="funnel">
          <a:avLst/>
        </a:prstGeom>
        <a:solidFill>
          <a:schemeClr val="lt1">
            <a:alpha val="40000"/>
            <a:hueOff val="0"/>
            <a:satOff val="0"/>
            <a:lumOff val="0"/>
            <a:alphaOff val="0"/>
          </a:schemeClr>
        </a:solidFill>
        <a:ln w="9525" cap="flat" cmpd="sng" algn="ctr">
          <a:solidFill>
            <a:schemeClr val="tx1"/>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026B8A-152E-495F-8CF0-241D96C68F8B}">
      <dsp:nvSpPr>
        <dsp:cNvPr id="0" name=""/>
        <dsp:cNvSpPr/>
      </dsp:nvSpPr>
      <dsp:spPr>
        <a:xfrm>
          <a:off x="813402" y="505986"/>
          <a:ext cx="2972490" cy="1032306"/>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8478F5-F3A4-4EA2-96A5-285CDA6DFB7B}">
      <dsp:nvSpPr>
        <dsp:cNvPr id="0" name=""/>
        <dsp:cNvSpPr/>
      </dsp:nvSpPr>
      <dsp:spPr>
        <a:xfrm>
          <a:off x="1296144" y="2609130"/>
          <a:ext cx="576064" cy="368680"/>
        </a:xfrm>
        <a:prstGeom prst="downArrow">
          <a:avLst/>
        </a:prstGeom>
        <a:solidFill>
          <a:schemeClr val="accent2">
            <a:tint val="6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C861A853-0395-458A-BBAF-B1DF28F32993}">
      <dsp:nvSpPr>
        <dsp:cNvPr id="0" name=""/>
        <dsp:cNvSpPr/>
      </dsp:nvSpPr>
      <dsp:spPr>
        <a:xfrm>
          <a:off x="216019" y="3041177"/>
          <a:ext cx="2765107" cy="691276"/>
        </a:xfrm>
        <a:prstGeom prst="rect">
          <a:avLst/>
        </a:prstGeom>
        <a:solidFill>
          <a:srgbClr val="FF0000"/>
        </a:solidFill>
        <a:ln w="25400">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GB" sz="2200" b="1" kern="1200" dirty="0" smtClean="0"/>
            <a:t>Other </a:t>
          </a:r>
          <a:r>
            <a:rPr lang="en-GB" sz="1600" b="1" kern="1200" dirty="0" smtClean="0"/>
            <a:t>(or ADHD)</a:t>
          </a:r>
          <a:endParaRPr lang="en-GB" sz="1600" b="1" kern="1200" dirty="0"/>
        </a:p>
      </dsp:txBody>
      <dsp:txXfrm>
        <a:off x="216019" y="3041177"/>
        <a:ext cx="2765107" cy="691276"/>
      </dsp:txXfrm>
    </dsp:sp>
    <dsp:sp modelId="{9C68570B-0ACB-4C1B-8D61-BB004400BDEC}">
      <dsp:nvSpPr>
        <dsp:cNvPr id="0" name=""/>
        <dsp:cNvSpPr/>
      </dsp:nvSpPr>
      <dsp:spPr>
        <a:xfrm>
          <a:off x="1612975" y="765732"/>
          <a:ext cx="979314" cy="835287"/>
        </a:xfrm>
        <a:prstGeom prst="ellipse">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GB" sz="2200" kern="1200" dirty="0"/>
        </a:p>
      </dsp:txBody>
      <dsp:txXfrm>
        <a:off x="1756392" y="888057"/>
        <a:ext cx="692480" cy="590637"/>
      </dsp:txXfrm>
    </dsp:sp>
    <dsp:sp modelId="{F5799960-7F85-4F4C-8C21-1A2857DD2E4E}">
      <dsp:nvSpPr>
        <dsp:cNvPr id="0" name=""/>
        <dsp:cNvSpPr/>
      </dsp:nvSpPr>
      <dsp:spPr>
        <a:xfrm>
          <a:off x="1080119" y="1673026"/>
          <a:ext cx="1036925" cy="748880"/>
        </a:xfrm>
        <a:prstGeom prst="ellipse">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GB" sz="2300" kern="1200" dirty="0"/>
        </a:p>
      </dsp:txBody>
      <dsp:txXfrm>
        <a:off x="1231973" y="1782697"/>
        <a:ext cx="733217" cy="529538"/>
      </dsp:txXfrm>
    </dsp:sp>
    <dsp:sp modelId="{6100ECDE-01C2-45AC-9705-0FD338AB153D}">
      <dsp:nvSpPr>
        <dsp:cNvPr id="0" name=""/>
        <dsp:cNvSpPr/>
      </dsp:nvSpPr>
      <dsp:spPr>
        <a:xfrm>
          <a:off x="648070" y="880939"/>
          <a:ext cx="892898" cy="604874"/>
        </a:xfrm>
        <a:prstGeom prst="ellipse">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GB" sz="2000" kern="1200" dirty="0"/>
        </a:p>
      </dsp:txBody>
      <dsp:txXfrm>
        <a:off x="778832" y="969521"/>
        <a:ext cx="631374" cy="427710"/>
      </dsp:txXfrm>
    </dsp:sp>
    <dsp:sp modelId="{4EDAD5B4-D16C-4A42-8B25-AD2A74959F1B}">
      <dsp:nvSpPr>
        <dsp:cNvPr id="0" name=""/>
        <dsp:cNvSpPr/>
      </dsp:nvSpPr>
      <dsp:spPr>
        <a:xfrm>
          <a:off x="0" y="592913"/>
          <a:ext cx="3225958" cy="1815982"/>
        </a:xfrm>
        <a:prstGeom prst="funnel">
          <a:avLst/>
        </a:prstGeom>
        <a:solidFill>
          <a:schemeClr val="bg1">
            <a:alpha val="40000"/>
          </a:schemeClr>
        </a:solidFill>
        <a:ln w="9525" cap="flat" cmpd="sng" algn="ctr">
          <a:solidFill>
            <a:schemeClr val="tx1"/>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FE68C-E629-4B5D-ABB2-1A23F4F016A7}">
      <dsp:nvSpPr>
        <dsp:cNvPr id="0" name=""/>
        <dsp:cNvSpPr/>
      </dsp:nvSpPr>
      <dsp:spPr>
        <a:xfrm>
          <a:off x="1407770" y="78373"/>
          <a:ext cx="2696035" cy="936297"/>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D304DB-4A76-4B10-BB2B-A504D14107BE}">
      <dsp:nvSpPr>
        <dsp:cNvPr id="0" name=""/>
        <dsp:cNvSpPr/>
      </dsp:nvSpPr>
      <dsp:spPr>
        <a:xfrm>
          <a:off x="2460107" y="2232248"/>
          <a:ext cx="522487" cy="334392"/>
        </a:xfrm>
        <a:prstGeom prst="downArrow">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596200A8-B703-4353-AEDC-0D97B281CEBC}">
      <dsp:nvSpPr>
        <dsp:cNvPr id="0" name=""/>
        <dsp:cNvSpPr/>
      </dsp:nvSpPr>
      <dsp:spPr>
        <a:xfrm>
          <a:off x="1295644" y="2716935"/>
          <a:ext cx="2964660" cy="626985"/>
        </a:xfrm>
        <a:prstGeom prst="rect">
          <a:avLst/>
        </a:prstGeom>
        <a:solidFill>
          <a:srgbClr val="FFFF00"/>
        </a:solidFill>
        <a:ln w="38100">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GB" sz="2200" b="1" kern="1200" dirty="0" smtClean="0"/>
            <a:t>2X ADHD</a:t>
          </a:r>
          <a:endParaRPr lang="en-GB" sz="2200" b="1" kern="1200" dirty="0"/>
        </a:p>
      </dsp:txBody>
      <dsp:txXfrm>
        <a:off x="1295644" y="2716935"/>
        <a:ext cx="2964660" cy="626985"/>
      </dsp:txXfrm>
    </dsp:sp>
    <dsp:sp modelId="{7728EEE0-F003-4634-BD67-223C45AB178E}">
      <dsp:nvSpPr>
        <dsp:cNvPr id="0" name=""/>
        <dsp:cNvSpPr/>
      </dsp:nvSpPr>
      <dsp:spPr>
        <a:xfrm>
          <a:off x="2388097" y="1170224"/>
          <a:ext cx="940195" cy="773994"/>
        </a:xfrm>
        <a:prstGeom prst="ellipse">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GB" sz="2100" kern="1200" dirty="0"/>
        </a:p>
      </dsp:txBody>
      <dsp:txXfrm>
        <a:off x="2525785" y="1283573"/>
        <a:ext cx="664819" cy="547296"/>
      </dsp:txXfrm>
    </dsp:sp>
    <dsp:sp modelId="{83A47DA6-F844-4E71-A860-B66284CFA43D}">
      <dsp:nvSpPr>
        <dsp:cNvPr id="0" name=""/>
        <dsp:cNvSpPr/>
      </dsp:nvSpPr>
      <dsp:spPr>
        <a:xfrm>
          <a:off x="1714993" y="504058"/>
          <a:ext cx="940477" cy="695191"/>
        </a:xfrm>
        <a:prstGeom prst="ellipse">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GB" sz="2100" kern="1200" dirty="0"/>
        </a:p>
      </dsp:txBody>
      <dsp:txXfrm>
        <a:off x="1852723" y="605866"/>
        <a:ext cx="665017" cy="491575"/>
      </dsp:txXfrm>
    </dsp:sp>
    <dsp:sp modelId="{625CA5C3-D11C-4AFE-82F0-4E0F6B8A2029}">
      <dsp:nvSpPr>
        <dsp:cNvPr id="0" name=""/>
        <dsp:cNvSpPr/>
      </dsp:nvSpPr>
      <dsp:spPr>
        <a:xfrm>
          <a:off x="2676370" y="154029"/>
          <a:ext cx="940477" cy="940477"/>
        </a:xfrm>
        <a:prstGeom prst="ellipse">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GB" sz="2100" kern="1200" dirty="0"/>
        </a:p>
      </dsp:txBody>
      <dsp:txXfrm>
        <a:off x="2814100" y="291759"/>
        <a:ext cx="665017" cy="665017"/>
      </dsp:txXfrm>
    </dsp:sp>
    <dsp:sp modelId="{FD0A459E-F7B0-4570-AFB5-107B577638F3}">
      <dsp:nvSpPr>
        <dsp:cNvPr id="0" name=""/>
        <dsp:cNvSpPr/>
      </dsp:nvSpPr>
      <dsp:spPr>
        <a:xfrm>
          <a:off x="1091939" y="144025"/>
          <a:ext cx="3266771" cy="1835728"/>
        </a:xfrm>
        <a:prstGeom prst="funnel">
          <a:avLst/>
        </a:prstGeom>
        <a:solidFill>
          <a:schemeClr val="lt1">
            <a:alpha val="40000"/>
            <a:hueOff val="0"/>
            <a:satOff val="0"/>
            <a:lumOff val="0"/>
            <a:alphaOff val="0"/>
          </a:schemeClr>
        </a:solidFill>
        <a:ln w="9525" cap="flat" cmpd="sng" algn="ctr">
          <a:solidFill>
            <a:schemeClr val="tx1"/>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FC5E3-2C40-4317-A1D6-D93CED407586}">
      <dsp:nvSpPr>
        <dsp:cNvPr id="0" name=""/>
        <dsp:cNvSpPr/>
      </dsp:nvSpPr>
      <dsp:spPr>
        <a:xfrm>
          <a:off x="870505" y="196365"/>
          <a:ext cx="3181165" cy="1326450"/>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415666-E2BA-4436-8493-D91DFE3746A3}">
      <dsp:nvSpPr>
        <dsp:cNvPr id="0" name=""/>
        <dsp:cNvSpPr/>
      </dsp:nvSpPr>
      <dsp:spPr>
        <a:xfrm>
          <a:off x="2088231" y="2924012"/>
          <a:ext cx="904536" cy="394563"/>
        </a:xfrm>
        <a:prstGeom prst="down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0B296C-C369-43BE-8944-4CB403C01CEA}">
      <dsp:nvSpPr>
        <dsp:cNvPr id="0" name=""/>
        <dsp:cNvSpPr/>
      </dsp:nvSpPr>
      <dsp:spPr>
        <a:xfrm>
          <a:off x="986407" y="3328076"/>
          <a:ext cx="2959224" cy="739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endParaRPr lang="en-GB" sz="2600" kern="1200" dirty="0"/>
        </a:p>
      </dsp:txBody>
      <dsp:txXfrm>
        <a:off x="986407" y="3328076"/>
        <a:ext cx="2959224" cy="739806"/>
      </dsp:txXfrm>
    </dsp:sp>
    <dsp:sp modelId="{137E9F6F-C1AA-4CE1-BEEA-3C6F04A4EE3A}">
      <dsp:nvSpPr>
        <dsp:cNvPr id="0" name=""/>
        <dsp:cNvSpPr/>
      </dsp:nvSpPr>
      <dsp:spPr>
        <a:xfrm>
          <a:off x="2027068" y="1497303"/>
          <a:ext cx="1109709" cy="110970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smtClean="0"/>
            <a:t>Eating Disorders</a:t>
          </a:r>
          <a:endParaRPr lang="en-GB" sz="1300" kern="1200" dirty="0"/>
        </a:p>
      </dsp:txBody>
      <dsp:txXfrm>
        <a:off x="2189581" y="1659816"/>
        <a:ext cx="784683" cy="784683"/>
      </dsp:txXfrm>
    </dsp:sp>
    <dsp:sp modelId="{269B336C-C02F-4918-9EF8-9A80937A491A}">
      <dsp:nvSpPr>
        <dsp:cNvPr id="0" name=""/>
        <dsp:cNvSpPr/>
      </dsp:nvSpPr>
      <dsp:spPr>
        <a:xfrm>
          <a:off x="1233009" y="664775"/>
          <a:ext cx="1109709" cy="1109709"/>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smtClean="0"/>
            <a:t>Depression</a:t>
          </a:r>
          <a:endParaRPr lang="en-GB" sz="1300" kern="1200" dirty="0"/>
        </a:p>
      </dsp:txBody>
      <dsp:txXfrm>
        <a:off x="1395522" y="827288"/>
        <a:ext cx="784683" cy="784683"/>
      </dsp:txXfrm>
    </dsp:sp>
    <dsp:sp modelId="{43D5F38B-4A7D-4FA7-9753-ECE2A1B1E3A5}">
      <dsp:nvSpPr>
        <dsp:cNvPr id="0" name=""/>
        <dsp:cNvSpPr/>
      </dsp:nvSpPr>
      <dsp:spPr>
        <a:xfrm>
          <a:off x="2367379" y="396472"/>
          <a:ext cx="1109709" cy="1109709"/>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smtClean="0"/>
            <a:t>Anxiety</a:t>
          </a:r>
          <a:endParaRPr lang="en-GB" sz="1300" kern="1200" dirty="0"/>
        </a:p>
      </dsp:txBody>
      <dsp:txXfrm>
        <a:off x="2529892" y="558985"/>
        <a:ext cx="784683" cy="784683"/>
      </dsp:txXfrm>
    </dsp:sp>
    <dsp:sp modelId="{E6AB806C-A3E4-4725-8376-A072AD0EAA82}">
      <dsp:nvSpPr>
        <dsp:cNvPr id="0" name=""/>
        <dsp:cNvSpPr/>
      </dsp:nvSpPr>
      <dsp:spPr>
        <a:xfrm>
          <a:off x="720075" y="248712"/>
          <a:ext cx="3452462" cy="2559602"/>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B0CDE-8230-4803-92DF-34FF1E32D532}">
      <dsp:nvSpPr>
        <dsp:cNvPr id="0" name=""/>
        <dsp:cNvSpPr/>
      </dsp:nvSpPr>
      <dsp:spPr>
        <a:xfrm>
          <a:off x="679905" y="836192"/>
          <a:ext cx="3320708" cy="1048436"/>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10981F-744E-46B9-9629-D9B1986ADFED}">
      <dsp:nvSpPr>
        <dsp:cNvPr id="0" name=""/>
        <dsp:cNvSpPr/>
      </dsp:nvSpPr>
      <dsp:spPr>
        <a:xfrm>
          <a:off x="1907703" y="3420379"/>
          <a:ext cx="1017112" cy="374441"/>
        </a:xfrm>
        <a:prstGeom prst="down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E87CC0-25BE-4077-B7C2-EECA1257B860}">
      <dsp:nvSpPr>
        <dsp:cNvPr id="0" name=""/>
        <dsp:cNvSpPr/>
      </dsp:nvSpPr>
      <dsp:spPr>
        <a:xfrm>
          <a:off x="940784" y="3703011"/>
          <a:ext cx="2808312" cy="702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n-GB" sz="2400" kern="1200"/>
        </a:p>
      </dsp:txBody>
      <dsp:txXfrm>
        <a:off x="940784" y="3703011"/>
        <a:ext cx="2808312" cy="702078"/>
      </dsp:txXfrm>
    </dsp:sp>
    <dsp:sp modelId="{6BC4C4C7-8A6D-45D3-9A9B-4A7E4BC6229F}">
      <dsp:nvSpPr>
        <dsp:cNvPr id="0" name=""/>
        <dsp:cNvSpPr/>
      </dsp:nvSpPr>
      <dsp:spPr>
        <a:xfrm>
          <a:off x="1928374" y="1965602"/>
          <a:ext cx="1053117" cy="105311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Suicidal?</a:t>
          </a:r>
          <a:endParaRPr lang="en-GB" sz="1200" kern="1200" dirty="0"/>
        </a:p>
      </dsp:txBody>
      <dsp:txXfrm>
        <a:off x="2082599" y="2119827"/>
        <a:ext cx="744667" cy="744667"/>
      </dsp:txXfrm>
    </dsp:sp>
    <dsp:sp modelId="{7E82D416-6A95-4D5F-8EB8-20911F71744F}">
      <dsp:nvSpPr>
        <dsp:cNvPr id="0" name=""/>
        <dsp:cNvSpPr/>
      </dsp:nvSpPr>
      <dsp:spPr>
        <a:xfrm>
          <a:off x="1174810" y="1175530"/>
          <a:ext cx="1053117" cy="1053117"/>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Alcohol Dependant</a:t>
          </a:r>
          <a:endParaRPr lang="en-GB" sz="1200" kern="1200" dirty="0"/>
        </a:p>
      </dsp:txBody>
      <dsp:txXfrm>
        <a:off x="1329035" y="1329755"/>
        <a:ext cx="744667" cy="744667"/>
      </dsp:txXfrm>
    </dsp:sp>
    <dsp:sp modelId="{673395B7-6F23-4700-A9E9-D45C04CD23FB}">
      <dsp:nvSpPr>
        <dsp:cNvPr id="0" name=""/>
        <dsp:cNvSpPr/>
      </dsp:nvSpPr>
      <dsp:spPr>
        <a:xfrm>
          <a:off x="2251330" y="920910"/>
          <a:ext cx="1053117" cy="1053117"/>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Drug dependant</a:t>
          </a:r>
          <a:endParaRPr lang="en-GB" sz="1200" kern="1200" dirty="0"/>
        </a:p>
      </dsp:txBody>
      <dsp:txXfrm>
        <a:off x="2405555" y="1075135"/>
        <a:ext cx="744667" cy="744667"/>
      </dsp:txXfrm>
    </dsp:sp>
    <dsp:sp modelId="{728AD1FB-3549-47F7-9E79-2CCC5ADCF593}">
      <dsp:nvSpPr>
        <dsp:cNvPr id="0" name=""/>
        <dsp:cNvSpPr/>
      </dsp:nvSpPr>
      <dsp:spPr>
        <a:xfrm>
          <a:off x="755576" y="684072"/>
          <a:ext cx="3276364" cy="2621091"/>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86F94F-FA20-45F7-8EDC-2170AE615419}" type="datetimeFigureOut">
              <a:rPr lang="en-GB" smtClean="0"/>
              <a:pPr/>
              <a:t>04/07/2013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1C0D05-588D-436A-A11B-1372540B0196}" type="slidenum">
              <a:rPr lang="en-GB" smtClean="0"/>
              <a:pPr/>
              <a:t>‹#›</a:t>
            </a:fld>
            <a:endParaRPr lang="en-GB"/>
          </a:p>
        </p:txBody>
      </p:sp>
    </p:spTree>
    <p:extLst>
      <p:ext uri="{BB962C8B-B14F-4D97-AF65-F5344CB8AC3E}">
        <p14:creationId xmlns:p14="http://schemas.microsoft.com/office/powerpoint/2010/main" val="1673270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GB" dirty="0" smtClean="0"/>
              <a:t>Inter</a:t>
            </a:r>
            <a:r>
              <a:rPr lang="en-GB" baseline="0" dirty="0" smtClean="0"/>
              <a:t> individual factor web</a:t>
            </a:r>
          </a:p>
          <a:p>
            <a:r>
              <a:rPr lang="en-GB" baseline="0" dirty="0" smtClean="0"/>
              <a:t>‘</a:t>
            </a:r>
            <a:r>
              <a:rPr lang="en-GB" sz="1200" kern="1200" baseline="0" dirty="0" smtClean="0">
                <a:solidFill>
                  <a:schemeClr val="tx1"/>
                </a:solidFill>
                <a:latin typeface="+mn-lt"/>
                <a:ea typeface="+mn-ea"/>
                <a:cs typeface="+mn-cs"/>
              </a:rPr>
              <a:t>There is overwhelming evidence from all fields of health</a:t>
            </a:r>
          </a:p>
          <a:p>
            <a:r>
              <a:rPr lang="en-GB" sz="1200" kern="1200" baseline="0" dirty="0" smtClean="0">
                <a:solidFill>
                  <a:schemeClr val="tx1"/>
                </a:solidFill>
                <a:latin typeface="+mn-lt"/>
                <a:ea typeface="+mn-ea"/>
                <a:cs typeface="+mn-cs"/>
              </a:rPr>
              <a:t>research that adolescent girls and boys are different with</a:t>
            </a:r>
          </a:p>
          <a:p>
            <a:r>
              <a:rPr lang="en-GB" sz="1200" kern="1200" baseline="0" dirty="0" smtClean="0">
                <a:solidFill>
                  <a:schemeClr val="tx1"/>
                </a:solidFill>
                <a:latin typeface="+mn-lt"/>
                <a:ea typeface="+mn-ea"/>
                <a:cs typeface="+mn-cs"/>
              </a:rPr>
              <a:t>regards to their biology (sex differences), as well as to</a:t>
            </a:r>
          </a:p>
          <a:p>
            <a:r>
              <a:rPr lang="en-GB" sz="1200" kern="1200" baseline="0" dirty="0" smtClean="0">
                <a:solidFill>
                  <a:schemeClr val="tx1"/>
                </a:solidFill>
                <a:latin typeface="+mn-lt"/>
                <a:ea typeface="+mn-ea"/>
                <a:cs typeface="+mn-cs"/>
              </a:rPr>
              <a:t>socially and culturally constructed gender norms, roles and</a:t>
            </a:r>
          </a:p>
          <a:p>
            <a:r>
              <a:rPr lang="en-GB" sz="1200" kern="1200" baseline="0" dirty="0" smtClean="0">
                <a:solidFill>
                  <a:schemeClr val="tx1"/>
                </a:solidFill>
                <a:latin typeface="+mn-lt"/>
                <a:ea typeface="+mn-ea"/>
                <a:cs typeface="+mn-cs"/>
              </a:rPr>
              <a:t>relationships (gender differences). Together gender and</a:t>
            </a:r>
          </a:p>
          <a:p>
            <a:r>
              <a:rPr lang="en-GB" sz="1200" kern="1200" baseline="0" dirty="0" smtClean="0">
                <a:solidFill>
                  <a:schemeClr val="tx1"/>
                </a:solidFill>
                <a:latin typeface="+mn-lt"/>
                <a:ea typeface="+mn-ea"/>
                <a:cs typeface="+mn-cs"/>
              </a:rPr>
              <a:t>sex, often in interaction with ethnicity and the socioeconomic</a:t>
            </a:r>
          </a:p>
          <a:p>
            <a:r>
              <a:rPr lang="en-GB" sz="1200" kern="1200" baseline="0" dirty="0" smtClean="0">
                <a:solidFill>
                  <a:schemeClr val="tx1"/>
                </a:solidFill>
                <a:latin typeface="+mn-lt"/>
                <a:ea typeface="+mn-ea"/>
                <a:cs typeface="+mn-cs"/>
              </a:rPr>
              <a:t>circumstances of their community and family, influence</a:t>
            </a:r>
          </a:p>
          <a:p>
            <a:r>
              <a:rPr lang="en-GB" sz="1200" kern="1200" baseline="0" dirty="0" smtClean="0">
                <a:solidFill>
                  <a:schemeClr val="tx1"/>
                </a:solidFill>
                <a:latin typeface="+mn-lt"/>
                <a:ea typeface="+mn-ea"/>
                <a:cs typeface="+mn-cs"/>
              </a:rPr>
              <a:t>adolescents’ exposure and vulnerability to health risks,</a:t>
            </a:r>
          </a:p>
          <a:p>
            <a:r>
              <a:rPr lang="en-GB" sz="1200" kern="1200" baseline="0" dirty="0" smtClean="0">
                <a:solidFill>
                  <a:schemeClr val="tx1"/>
                </a:solidFill>
                <a:latin typeface="+mn-lt"/>
                <a:ea typeface="+mn-ea"/>
                <a:cs typeface="+mn-cs"/>
              </a:rPr>
              <a:t>such as depressive disorders, and self-inflicted injures included</a:t>
            </a:r>
          </a:p>
          <a:p>
            <a:r>
              <a:rPr lang="en-GB" sz="1200" kern="1200" baseline="0" dirty="0" smtClean="0">
                <a:solidFill>
                  <a:schemeClr val="tx1"/>
                </a:solidFill>
                <a:latin typeface="+mn-lt"/>
                <a:ea typeface="+mn-ea"/>
                <a:cs typeface="+mn-cs"/>
              </a:rPr>
              <a:t>suicide. Recognizing the root causes of differences</a:t>
            </a:r>
          </a:p>
          <a:p>
            <a:r>
              <a:rPr lang="en-GB" sz="1200" kern="1200" baseline="0" dirty="0" smtClean="0">
                <a:solidFill>
                  <a:schemeClr val="tx1"/>
                </a:solidFill>
                <a:latin typeface="+mn-lt"/>
                <a:ea typeface="+mn-ea"/>
                <a:cs typeface="+mn-cs"/>
              </a:rPr>
              <a:t>between adolescent girls and boys in regards to exposure</a:t>
            </a:r>
          </a:p>
          <a:p>
            <a:r>
              <a:rPr lang="en-GB" sz="1200" kern="1200" baseline="0" dirty="0" smtClean="0">
                <a:solidFill>
                  <a:schemeClr val="tx1"/>
                </a:solidFill>
                <a:latin typeface="+mn-lt"/>
                <a:ea typeface="+mn-ea"/>
                <a:cs typeface="+mn-cs"/>
              </a:rPr>
              <a:t>and vulnerability to health risks, as well as identifying potential</a:t>
            </a:r>
          </a:p>
          <a:p>
            <a:r>
              <a:rPr lang="en-GB" sz="1200" kern="1200" baseline="0" dirty="0" smtClean="0">
                <a:solidFill>
                  <a:schemeClr val="tx1"/>
                </a:solidFill>
                <a:latin typeface="+mn-lt"/>
                <a:ea typeface="+mn-ea"/>
                <a:cs typeface="+mn-cs"/>
              </a:rPr>
              <a:t>mental health protective factors is therefore crucial</a:t>
            </a:r>
          </a:p>
          <a:p>
            <a:r>
              <a:rPr lang="en-GB" sz="1200" kern="1200" baseline="0" dirty="0" smtClean="0">
                <a:solidFill>
                  <a:schemeClr val="tx1"/>
                </a:solidFill>
                <a:latin typeface="+mn-lt"/>
                <a:ea typeface="+mn-ea"/>
                <a:cs typeface="+mn-cs"/>
              </a:rPr>
              <a:t>when designing responses from the health and other sectors</a:t>
            </a:r>
          </a:p>
          <a:p>
            <a:r>
              <a:rPr lang="en-GB" sz="1200" kern="1200" baseline="0" dirty="0" smtClean="0">
                <a:solidFill>
                  <a:schemeClr val="tx1"/>
                </a:solidFill>
                <a:latin typeface="+mn-lt"/>
                <a:ea typeface="+mn-ea"/>
                <a:cs typeface="+mn-cs"/>
              </a:rPr>
              <a:t>in order for these responses to be effective.’ WHO 2011</a:t>
            </a:r>
            <a:endParaRPr lang="en-GB" dirty="0" smtClean="0"/>
          </a:p>
          <a:p>
            <a:r>
              <a:rPr lang="en-GB" dirty="0" smtClean="0"/>
              <a:t>Thus, there</a:t>
            </a:r>
            <a:r>
              <a:rPr lang="en-GB" baseline="0" dirty="0" smtClean="0"/>
              <a:t> has been more of a focus on contextual factors that contribute to these prevalence/incidence rates. </a:t>
            </a:r>
            <a:endParaRPr lang="en-GB" dirty="0" smtClean="0"/>
          </a:p>
          <a:p>
            <a:r>
              <a:rPr lang="en-GB" dirty="0" smtClean="0"/>
              <a:t>http://www.guardian.co.uk/society/2010/apr/01/recession-surge-mental-health-problems</a:t>
            </a:r>
          </a:p>
          <a:p>
            <a:r>
              <a:rPr lang="en-GB" dirty="0" smtClean="0"/>
              <a:t>Warner, </a:t>
            </a:r>
            <a:r>
              <a:rPr lang="en-GB" dirty="0" err="1" smtClean="0"/>
              <a:t>Mxkeown</a:t>
            </a:r>
            <a:r>
              <a:rPr lang="en-GB" dirty="0" smtClean="0"/>
              <a:t>, Griffin, Johnson, Ramsay, </a:t>
            </a:r>
            <a:r>
              <a:rPr lang="en-GB" dirty="0" err="1" smtClean="0"/>
              <a:t>Cort</a:t>
            </a:r>
            <a:r>
              <a:rPr lang="en-GB" baseline="0" dirty="0" smtClean="0"/>
              <a:t> and King (2004)- gay, lesbian and bisexual population more likely to experience mental ill health, possibly due to discrimination and school bullying.</a:t>
            </a:r>
          </a:p>
          <a:p>
            <a:endParaRPr lang="en-GB" baseline="0" dirty="0" smtClean="0"/>
          </a:p>
          <a:p>
            <a:r>
              <a:rPr lang="en-GB" baseline="0" dirty="0" smtClean="0"/>
              <a:t>The differential vulnerability hypothesis- women react differentially to material and social aspects that fosters positive mental health (and are further </a:t>
            </a:r>
            <a:r>
              <a:rPr lang="en-GB" baseline="0" dirty="0" err="1" smtClean="0"/>
              <a:t>marganisalised</a:t>
            </a:r>
            <a:r>
              <a:rPr lang="en-GB" baseline="0" dirty="0" smtClean="0"/>
              <a:t> by gender expectations) and thus are more vulnerable to mental ill health. </a:t>
            </a:r>
          </a:p>
          <a:p>
            <a:r>
              <a:rPr lang="en-GB" baseline="0" dirty="0" smtClean="0"/>
              <a:t>Whereas the differential exposure hypothesis argues that women report higher mental health issues because they do not have access to the resources to foster positive mental health.</a:t>
            </a:r>
          </a:p>
          <a:p>
            <a:endParaRPr lang="en-GB" baseline="0" dirty="0" smtClean="0"/>
          </a:p>
          <a:p>
            <a:r>
              <a:rPr lang="en-GB" sz="1200" kern="1200" baseline="0" dirty="0" smtClean="0">
                <a:solidFill>
                  <a:schemeClr val="tx1"/>
                </a:solidFill>
                <a:latin typeface="+mn-lt"/>
                <a:ea typeface="+mn-ea"/>
                <a:cs typeface="+mn-cs"/>
              </a:rPr>
              <a:t>In a study on predictors of mental ill health in </a:t>
            </a:r>
            <a:r>
              <a:rPr lang="en-GB" sz="1200" kern="1200" baseline="0" dirty="0" err="1" smtClean="0">
                <a:solidFill>
                  <a:schemeClr val="tx1"/>
                </a:solidFill>
                <a:latin typeface="+mn-lt"/>
                <a:ea typeface="+mn-ea"/>
                <a:cs typeface="+mn-cs"/>
              </a:rPr>
              <a:t>turkish</a:t>
            </a:r>
            <a:r>
              <a:rPr lang="en-GB" sz="1200" kern="1200" baseline="0" dirty="0" smtClean="0">
                <a:solidFill>
                  <a:schemeClr val="tx1"/>
                </a:solidFill>
                <a:latin typeface="+mn-lt"/>
                <a:ea typeface="+mn-ea"/>
                <a:cs typeface="+mn-cs"/>
              </a:rPr>
              <a:t> women, it was found that the  majority of the women (60.3%) experienced physical</a:t>
            </a:r>
          </a:p>
          <a:p>
            <a:r>
              <a:rPr lang="en-GB" sz="1200" kern="1200" baseline="0" dirty="0" smtClean="0">
                <a:solidFill>
                  <a:schemeClr val="tx1"/>
                </a:solidFill>
                <a:latin typeface="+mn-lt"/>
                <a:ea typeface="+mn-ea"/>
                <a:cs typeface="+mn-cs"/>
              </a:rPr>
              <a:t>(30.0%), verbal (29.1%) or economic (27.9%) domestic violence in their life in this study (</a:t>
            </a:r>
            <a:r>
              <a:rPr lang="en-GB" sz="1200" kern="1200" baseline="0" dirty="0" err="1" smtClean="0">
                <a:solidFill>
                  <a:schemeClr val="tx1"/>
                </a:solidFill>
                <a:latin typeface="+mn-lt"/>
                <a:ea typeface="+mn-ea"/>
                <a:cs typeface="+mn-cs"/>
              </a:rPr>
              <a:t>Simsek</a:t>
            </a:r>
            <a:r>
              <a:rPr lang="en-GB" sz="1200" kern="1200" baseline="0" dirty="0" smtClean="0">
                <a:solidFill>
                  <a:schemeClr val="tx1"/>
                </a:solidFill>
                <a:latin typeface="+mn-lt"/>
                <a:ea typeface="+mn-ea"/>
                <a:cs typeface="+mn-cs"/>
              </a:rPr>
              <a:t>, Ad, </a:t>
            </a:r>
            <a:r>
              <a:rPr lang="en-GB" sz="1200" kern="1200" baseline="0" dirty="0" err="1" smtClean="0">
                <a:solidFill>
                  <a:schemeClr val="tx1"/>
                </a:solidFill>
                <a:latin typeface="+mn-lt"/>
                <a:ea typeface="+mn-ea"/>
                <a:cs typeface="+mn-cs"/>
              </a:rPr>
              <a:t>Altindag</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Gu</a:t>
            </a:r>
            <a:r>
              <a:rPr lang="en-GB" sz="1200" kern="1200" baseline="0" dirty="0" smtClean="0">
                <a:solidFill>
                  <a:schemeClr val="tx1"/>
                </a:solidFill>
                <a:latin typeface="+mn-lt"/>
                <a:ea typeface="+mn-ea"/>
                <a:cs typeface="+mn-cs"/>
              </a:rPr>
              <a:t>, and </a:t>
            </a:r>
            <a:r>
              <a:rPr lang="en-GB" sz="1200" kern="1200" baseline="0" dirty="0" err="1" smtClean="0">
                <a:solidFill>
                  <a:schemeClr val="tx1"/>
                </a:solidFill>
                <a:latin typeface="+mn-lt"/>
                <a:ea typeface="+mn-ea"/>
                <a:cs typeface="+mn-cs"/>
              </a:rPr>
              <a:t>Zeynep</a:t>
            </a:r>
            <a:r>
              <a:rPr lang="en-GB" sz="1200" kern="1200" baseline="0" dirty="0" smtClean="0">
                <a:solidFill>
                  <a:schemeClr val="tx1"/>
                </a:solidFill>
                <a:latin typeface="+mn-lt"/>
                <a:ea typeface="+mn-ea"/>
                <a:cs typeface="+mn-cs"/>
              </a:rPr>
              <a:t> 2008) . Intimate partners (95.9%) are</a:t>
            </a:r>
          </a:p>
          <a:p>
            <a:r>
              <a:rPr lang="en-GB" sz="1200" kern="1200" baseline="0" dirty="0" smtClean="0">
                <a:solidFill>
                  <a:schemeClr val="tx1"/>
                </a:solidFill>
                <a:latin typeface="+mn-lt"/>
                <a:ea typeface="+mn-ea"/>
                <a:cs typeface="+mn-cs"/>
              </a:rPr>
              <a:t>most commonly the perpetrators of violence against women as consistent with this study. Violence against women is a</a:t>
            </a:r>
          </a:p>
          <a:p>
            <a:r>
              <a:rPr lang="en-GB" sz="1200" kern="1200" baseline="0" dirty="0" smtClean="0">
                <a:solidFill>
                  <a:schemeClr val="tx1"/>
                </a:solidFill>
                <a:latin typeface="+mn-lt"/>
                <a:ea typeface="+mn-ea"/>
                <a:cs typeface="+mn-cs"/>
              </a:rPr>
              <a:t>public health problem in the world that has received increased attention from researchers and health care providers (Blazer et al, 1994; Krug et al, 2002).  In the WHO (2005) on women and domestic violence, the proportion of women who had ever suffered physical violence by a male partner ranged</a:t>
            </a:r>
          </a:p>
          <a:p>
            <a:r>
              <a:rPr lang="en-GB" sz="1200" kern="1200" baseline="0" dirty="0" smtClean="0">
                <a:solidFill>
                  <a:schemeClr val="tx1"/>
                </a:solidFill>
                <a:latin typeface="+mn-lt"/>
                <a:ea typeface="+mn-ea"/>
                <a:cs typeface="+mn-cs"/>
              </a:rPr>
              <a:t>from 13% in Japan to 61% in provincial Peru. Around the world, mental health problems and emotional distress are common among women who have suffered partner violence. Although poor mental health can be a risk factor</a:t>
            </a:r>
          </a:p>
          <a:p>
            <a:r>
              <a:rPr lang="en-GB" sz="1200" kern="1200" baseline="0" dirty="0" smtClean="0">
                <a:solidFill>
                  <a:schemeClr val="tx1"/>
                </a:solidFill>
                <a:latin typeface="+mn-lt"/>
                <a:ea typeface="+mn-ea"/>
                <a:cs typeface="+mn-cs"/>
              </a:rPr>
              <a:t>for violence (</a:t>
            </a:r>
            <a:r>
              <a:rPr lang="en-GB" sz="1200" kern="1200" baseline="0" dirty="0" err="1" smtClean="0">
                <a:solidFill>
                  <a:schemeClr val="tx1"/>
                </a:solidFill>
                <a:latin typeface="+mn-lt"/>
                <a:ea typeface="+mn-ea"/>
                <a:cs typeface="+mn-cs"/>
              </a:rPr>
              <a:t>Burnam</a:t>
            </a:r>
            <a:r>
              <a:rPr lang="en-GB" sz="1200" kern="1200" baseline="0" dirty="0" smtClean="0">
                <a:solidFill>
                  <a:schemeClr val="tx1"/>
                </a:solidFill>
                <a:latin typeface="+mn-lt"/>
                <a:ea typeface="+mn-ea"/>
                <a:cs typeface="+mn-cs"/>
              </a:rPr>
              <a:t> et al, 1988) mental disorders can result from assault</a:t>
            </a:r>
          </a:p>
          <a:p>
            <a:r>
              <a:rPr lang="en-GB" sz="1200" kern="1200" baseline="0" dirty="0" smtClean="0">
                <a:solidFill>
                  <a:schemeClr val="tx1"/>
                </a:solidFill>
                <a:latin typeface="+mn-lt"/>
                <a:ea typeface="+mn-ea"/>
                <a:cs typeface="+mn-cs"/>
              </a:rPr>
              <a:t>Experiences (</a:t>
            </a:r>
            <a:r>
              <a:rPr lang="en-GB" sz="1200" kern="1200" baseline="0" dirty="0" err="1" smtClean="0">
                <a:solidFill>
                  <a:schemeClr val="tx1"/>
                </a:solidFill>
                <a:latin typeface="+mn-lt"/>
                <a:ea typeface="+mn-ea"/>
                <a:cs typeface="+mn-cs"/>
              </a:rPr>
              <a:t>coker</a:t>
            </a:r>
            <a:r>
              <a:rPr lang="en-GB" sz="1200" kern="1200" baseline="0" dirty="0" smtClean="0">
                <a:solidFill>
                  <a:schemeClr val="tx1"/>
                </a:solidFill>
                <a:latin typeface="+mn-lt"/>
                <a:ea typeface="+mn-ea"/>
                <a:cs typeface="+mn-cs"/>
              </a:rPr>
              <a:t> et al, 2003) Good mental health may be a protective factor against </a:t>
            </a:r>
            <a:r>
              <a:rPr lang="en-GB" sz="1200" kern="1200" baseline="0" dirty="0" err="1" smtClean="0">
                <a:solidFill>
                  <a:schemeClr val="tx1"/>
                </a:solidFill>
                <a:latin typeface="+mn-lt"/>
                <a:ea typeface="+mn-ea"/>
                <a:cs typeface="+mn-cs"/>
              </a:rPr>
              <a:t>revictimization</a:t>
            </a:r>
            <a:r>
              <a:rPr lang="en-GB" sz="1200" kern="1200" baseline="0" dirty="0" smtClean="0">
                <a:solidFill>
                  <a:schemeClr val="tx1"/>
                </a:solidFill>
                <a:latin typeface="+mn-lt"/>
                <a:ea typeface="+mn-ea"/>
                <a:cs typeface="+mn-cs"/>
              </a:rPr>
              <a:t> (Jones et al, 2006).</a:t>
            </a:r>
          </a:p>
          <a:p>
            <a:r>
              <a:rPr lang="en-GB" sz="1200" kern="1200" baseline="0" dirty="0" smtClean="0">
                <a:solidFill>
                  <a:schemeClr val="tx1"/>
                </a:solidFill>
                <a:latin typeface="+mn-lt"/>
                <a:ea typeface="+mn-ea"/>
                <a:cs typeface="+mn-cs"/>
              </a:rPr>
              <a:t>http://www.bps.org.uk/news/childhood-trauma-and-adult-mental-health- childhood trauma</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http://apt.rcpsych.org/content/10/3/216.full- poverty: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‘Moreover, people in lower socio-economic classes by virtue of their life circumstances are exposed to more stressors, and with fewer resources to manage them and greater vulnerability to stressors, they are doubly victimised. Poverty is associated with many long-term problems, such as poor health and increased mortality, school failure, crime and substance misuse. it is generally conceded that poverty can be both a determinant and a consequence of poor mental health ‘(</a:t>
            </a:r>
            <a:r>
              <a:rPr lang="en-GB" dirty="0" err="1" smtClean="0">
                <a:hlinkClick r:id="" action="ppaction://hlinkfile"/>
              </a:rPr>
              <a:t>Langner</a:t>
            </a:r>
            <a:r>
              <a:rPr lang="en-GB" dirty="0" smtClean="0">
                <a:hlinkClick r:id="" action="ppaction://hlinkfile"/>
              </a:rPr>
              <a:t> &amp; Michael, 1963</a:t>
            </a:r>
            <a:r>
              <a:rPr lang="en-GB" dirty="0" smtClean="0"/>
              <a:t>). </a:t>
            </a:r>
          </a:p>
          <a:p>
            <a:r>
              <a:rPr lang="en-GB" dirty="0" smtClean="0"/>
              <a:t>‘In the 1995 survey published by the Office of Population Censuses and Surveys (</a:t>
            </a:r>
            <a:r>
              <a:rPr lang="en-GB" dirty="0" smtClean="0">
                <a:hlinkClick r:id="" action="ppaction://hlinkfile"/>
              </a:rPr>
              <a:t>Meltzer </a:t>
            </a:r>
            <a:r>
              <a:rPr lang="en-GB" i="1" dirty="0" smtClean="0">
                <a:hlinkClick r:id="" action="ppaction://hlinkfile"/>
              </a:rPr>
              <a:t>et al</a:t>
            </a:r>
            <a:r>
              <a:rPr lang="en-GB" dirty="0" smtClean="0">
                <a:hlinkClick r:id="" action="ppaction://hlinkfile"/>
              </a:rPr>
              <a:t>, 1995</a:t>
            </a:r>
            <a:r>
              <a:rPr lang="en-GB" dirty="0" smtClean="0"/>
              <a:t>)</a:t>
            </a:r>
            <a:r>
              <a:rPr lang="en-GB" baseline="0" dirty="0" smtClean="0"/>
              <a:t> e</a:t>
            </a:r>
            <a:r>
              <a:rPr lang="en-GB" dirty="0" smtClean="0"/>
              <a:t>mployment status was a major factor in explaining the differences in prevalence rates of all psychiatric disorders in adults. Unemployment significantly increased the odds ratio of psychiatric disorders compared with the reference group. It almost quadrupled the odds of drug dependence after controlling for other socio-demographic variables. Unemployment also approximately trebled the odds of phobia and functional psychosis. It more than doubled the odds of depressive episode, generalised anxiety disorder and obsessive–compulsive disorder, and increased the odds of mixed anxiety and depressive disorder by more than two-thirds’</a:t>
            </a:r>
          </a:p>
          <a:p>
            <a:r>
              <a:rPr lang="en-GB" dirty="0" smtClean="0"/>
              <a:t>‘According to the social causation theory, the greater socio-economic adversity characteristic of lower-class living conditions precipitates psychosis in vulnerable individuals.’</a:t>
            </a:r>
          </a:p>
          <a:p>
            <a:r>
              <a:rPr lang="en-GB" sz="1200" kern="1200" baseline="0" dirty="0" smtClean="0">
                <a:solidFill>
                  <a:schemeClr val="tx1"/>
                </a:solidFill>
                <a:latin typeface="+mn-lt"/>
                <a:ea typeface="+mn-ea"/>
                <a:cs typeface="+mn-cs"/>
              </a:rPr>
              <a:t>http://bjp.rcpsych.org/content/184/5/416.full – sexual abuse.</a:t>
            </a:r>
          </a:p>
          <a:p>
            <a:r>
              <a:rPr lang="en-GB" sz="1200" kern="1200" baseline="0" dirty="0" smtClean="0">
                <a:solidFill>
                  <a:schemeClr val="tx1"/>
                </a:solidFill>
                <a:latin typeface="+mn-lt"/>
                <a:ea typeface="+mn-ea"/>
                <a:cs typeface="+mn-cs"/>
              </a:rPr>
              <a:t>Conducted a prospective study, and found that childhood sexual abuse a good predictor of adult mental ill health. Although sample predominantly made up of females, and research largely looks at females.</a:t>
            </a:r>
          </a:p>
          <a:p>
            <a:r>
              <a:rPr lang="en-GB" sz="1200" kern="1200" baseline="0" dirty="0" smtClean="0">
                <a:solidFill>
                  <a:schemeClr val="tx1"/>
                </a:solidFill>
                <a:latin typeface="+mn-lt"/>
                <a:ea typeface="+mn-ea"/>
                <a:cs typeface="+mn-cs"/>
              </a:rPr>
              <a:t>http://compeer.org/Portals/58/documents/BU%20StudyPublished2008.pdf- social support as a ‘buffer’  (Brian et al, 2007)</a:t>
            </a:r>
          </a:p>
          <a:p>
            <a:r>
              <a:rPr lang="en-GB" baseline="0" dirty="0" smtClean="0"/>
              <a:t>Wetzel (2000) women are greater at risk of being more </a:t>
            </a:r>
            <a:r>
              <a:rPr lang="en-GB" baseline="0" dirty="0" err="1" smtClean="0"/>
              <a:t>adversly</a:t>
            </a:r>
            <a:r>
              <a:rPr lang="en-GB" baseline="0" dirty="0" smtClean="0"/>
              <a:t> affected by poverty due to being ‘routinely disadvantaged by gender inequalities’ (</a:t>
            </a:r>
            <a:r>
              <a:rPr lang="en-GB" baseline="0" dirty="0" err="1" smtClean="0"/>
              <a:t>Tummey</a:t>
            </a:r>
            <a:r>
              <a:rPr lang="en-GB" baseline="0" dirty="0" smtClean="0"/>
              <a:t> and Turner, 2008, p. 97) than their male counterparts. WHO (2001) women in general experience greater </a:t>
            </a:r>
            <a:r>
              <a:rPr lang="en-GB" baseline="0" dirty="0" err="1" smtClean="0"/>
              <a:t>deprviation</a:t>
            </a:r>
            <a:r>
              <a:rPr lang="en-GB" baseline="0" dirty="0" smtClean="0"/>
              <a:t>, less social and political power and less access to education, employment and health than men. Lone mothers and older women are </a:t>
            </a:r>
            <a:r>
              <a:rPr lang="en-GB" baseline="0" dirty="0" err="1" smtClean="0"/>
              <a:t>particiularly</a:t>
            </a:r>
            <a:r>
              <a:rPr lang="en-GB" baseline="0" dirty="0" smtClean="0"/>
              <a:t> vulnerable (</a:t>
            </a:r>
            <a:r>
              <a:rPr lang="en-GB" baseline="0" dirty="0" err="1" smtClean="0"/>
              <a:t>Doyal</a:t>
            </a:r>
            <a:r>
              <a:rPr lang="en-GB" baseline="0" dirty="0" smtClean="0"/>
              <a:t>, 2000), and the care of sick/disabled </a:t>
            </a:r>
            <a:r>
              <a:rPr lang="en-GB" baseline="0" dirty="0" err="1" smtClean="0"/>
              <a:t>largerly</a:t>
            </a:r>
            <a:r>
              <a:rPr lang="en-GB" baseline="0" dirty="0" smtClean="0"/>
              <a:t> falls on women of which has several MH implications (</a:t>
            </a:r>
            <a:r>
              <a:rPr lang="en-GB" baseline="0" dirty="0" err="1" smtClean="0"/>
              <a:t>Singeltone</a:t>
            </a:r>
            <a:r>
              <a:rPr lang="en-GB" baseline="0" dirty="0" smtClean="0"/>
              <a:t> et al, 2002).</a:t>
            </a:r>
          </a:p>
          <a:p>
            <a:r>
              <a:rPr lang="en-GB" baseline="0" dirty="0" smtClean="0"/>
              <a:t>Studies in the UK and USA reveal at least half of those women who are within MH services also dealt with childhood sexual or  physical abuse (</a:t>
            </a:r>
            <a:r>
              <a:rPr lang="en-GB" baseline="0" dirty="0" err="1" smtClean="0"/>
              <a:t>Itzen</a:t>
            </a:r>
            <a:r>
              <a:rPr lang="en-GB" baseline="0" dirty="0" smtClean="0"/>
              <a:t>, 2006; McCauley et al, 1997; Mullen et al, 1993).</a:t>
            </a:r>
          </a:p>
          <a:p>
            <a:r>
              <a:rPr lang="en-GB" baseline="0" dirty="0" smtClean="0"/>
              <a:t>WHO done a larger amount of research internationally on the effects of sexual and domestic abuse on women, found to increase rates of depression, anxiety, PTSD, substance misuse etc...</a:t>
            </a:r>
          </a:p>
          <a:p>
            <a:r>
              <a:rPr lang="en-GB" baseline="0" dirty="0" smtClean="0"/>
              <a:t>Given that the WHO (2013) found that 25% of the worldwide population will be affected by a mental health issue, of which is positioned as a ‘global burden of disease worldwide’  (14%).</a:t>
            </a:r>
            <a:endParaRPr lang="en-GB" dirty="0" smtClean="0"/>
          </a:p>
          <a:p>
            <a:endParaRPr lang="en-GB" dirty="0"/>
          </a:p>
        </p:txBody>
      </p:sp>
      <p:sp>
        <p:nvSpPr>
          <p:cNvPr id="4" name="Slide Number Placeholder 3"/>
          <p:cNvSpPr>
            <a:spLocks noGrp="1"/>
          </p:cNvSpPr>
          <p:nvPr>
            <p:ph type="sldNum" sz="quarter" idx="10"/>
          </p:nvPr>
        </p:nvSpPr>
        <p:spPr/>
        <p:txBody>
          <a:bodyPr/>
          <a:lstStyle/>
          <a:p>
            <a:fld id="{E61C0D05-588D-436A-A11B-1372540B0196}" type="slidenum">
              <a:rPr lang="en-GB" smtClean="0"/>
              <a:pPr/>
              <a:t>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!!Note: Less is known on gender differences and MH in developing countries (</a:t>
            </a:r>
            <a:r>
              <a:rPr lang="en-GB" sz="1200" b="1" dirty="0" err="1" smtClean="0"/>
              <a:t>Tummey</a:t>
            </a:r>
            <a:r>
              <a:rPr lang="en-GB" sz="1200" b="1" dirty="0" smtClean="0"/>
              <a:t> and Turner, 2008) !!</a:t>
            </a:r>
          </a:p>
          <a:p>
            <a:r>
              <a:rPr lang="en-GB" sz="1200" i="1" dirty="0" smtClean="0"/>
              <a:t>See: http://www.mentalhealth.org.uk/help-information/mental-health-statistics/men-women</a:t>
            </a:r>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Existing research shows a distinct gender pattern in mental</a:t>
            </a:r>
          </a:p>
          <a:p>
            <a:r>
              <a:rPr lang="en-GB" sz="1200" kern="1200" baseline="0" dirty="0" smtClean="0">
                <a:solidFill>
                  <a:schemeClr val="tx1"/>
                </a:solidFill>
                <a:latin typeface="+mn-lt"/>
                <a:ea typeface="+mn-ea"/>
                <a:cs typeface="+mn-cs"/>
              </a:rPr>
              <a:t>health after the age of 13 years; different problems afflict</a:t>
            </a:r>
          </a:p>
          <a:p>
            <a:r>
              <a:rPr lang="en-GB" sz="1200" kern="1200" baseline="0" dirty="0" smtClean="0">
                <a:solidFill>
                  <a:schemeClr val="tx1"/>
                </a:solidFill>
                <a:latin typeface="+mn-lt"/>
                <a:ea typeface="+mn-ea"/>
                <a:cs typeface="+mn-cs"/>
              </a:rPr>
              <a:t>boys and girls, and girls generally report more mental</a:t>
            </a:r>
          </a:p>
          <a:p>
            <a:r>
              <a:rPr lang="en-GB" sz="1200" kern="1200" baseline="0" dirty="0" smtClean="0">
                <a:solidFill>
                  <a:schemeClr val="tx1"/>
                </a:solidFill>
                <a:latin typeface="+mn-lt"/>
                <a:ea typeface="+mn-ea"/>
                <a:cs typeface="+mn-cs"/>
              </a:rPr>
              <a:t>health problems than boys (</a:t>
            </a:r>
            <a:r>
              <a:rPr lang="en-GB" sz="1200" kern="1200" baseline="0" dirty="0" err="1" smtClean="0">
                <a:solidFill>
                  <a:schemeClr val="tx1"/>
                </a:solidFill>
                <a:latin typeface="+mn-lt"/>
                <a:ea typeface="+mn-ea"/>
                <a:cs typeface="+mn-cs"/>
              </a:rPr>
              <a:t>Myrin</a:t>
            </a:r>
            <a:r>
              <a:rPr lang="en-GB" sz="1200" kern="1200" baseline="0" dirty="0" smtClean="0">
                <a:solidFill>
                  <a:schemeClr val="tx1"/>
                </a:solidFill>
                <a:latin typeface="+mn-lt"/>
                <a:ea typeface="+mn-ea"/>
                <a:cs typeface="+mn-cs"/>
              </a:rPr>
              <a:t> and </a:t>
            </a:r>
            <a:r>
              <a:rPr lang="en-GB" sz="1200" kern="1200" baseline="0" dirty="0" err="1" smtClean="0">
                <a:solidFill>
                  <a:schemeClr val="tx1"/>
                </a:solidFill>
                <a:latin typeface="+mn-lt"/>
                <a:ea typeface="+mn-ea"/>
                <a:cs typeface="+mn-cs"/>
              </a:rPr>
              <a:t>Lagerstrom</a:t>
            </a:r>
            <a:r>
              <a:rPr lang="en-GB" sz="1200" kern="1200" baseline="0" dirty="0" smtClean="0">
                <a:solidFill>
                  <a:schemeClr val="tx1"/>
                </a:solidFill>
                <a:latin typeface="+mn-lt"/>
                <a:ea typeface="+mn-ea"/>
                <a:cs typeface="+mn-cs"/>
              </a:rPr>
              <a:t>, 2008).</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Schmitt NM, </a:t>
            </a:r>
            <a:r>
              <a:rPr lang="en-GB" sz="1200" kern="1200" baseline="0" dirty="0" err="1" smtClean="0">
                <a:solidFill>
                  <a:schemeClr val="tx1"/>
                </a:solidFill>
                <a:latin typeface="+mn-lt"/>
                <a:ea typeface="+mn-ea"/>
                <a:cs typeface="+mn-cs"/>
              </a:rPr>
              <a:t>Kirch</a:t>
            </a:r>
            <a:r>
              <a:rPr lang="en-GB" sz="1200" kern="1200" baseline="0" dirty="0" smtClean="0">
                <a:solidFill>
                  <a:schemeClr val="tx1"/>
                </a:solidFill>
                <a:latin typeface="+mn-lt"/>
                <a:ea typeface="+mn-ea"/>
                <a:cs typeface="+mn-cs"/>
              </a:rPr>
              <a:t> W. Council of the European Union: conclusions</a:t>
            </a:r>
          </a:p>
          <a:p>
            <a:r>
              <a:rPr lang="en-GB" sz="1200" kern="1200" baseline="0" dirty="0" smtClean="0">
                <a:solidFill>
                  <a:schemeClr val="tx1"/>
                </a:solidFill>
                <a:latin typeface="+mn-lt"/>
                <a:ea typeface="+mn-ea"/>
                <a:cs typeface="+mn-cs"/>
              </a:rPr>
              <a:t>on women’s health—a report. J Public Health 2006;14:6.</a:t>
            </a:r>
          </a:p>
          <a:p>
            <a:endParaRPr lang="en-GB" sz="1200" kern="1200" baseline="0" dirty="0" smtClean="0">
              <a:solidFill>
                <a:schemeClr val="tx1"/>
              </a:solidFill>
              <a:latin typeface="+mn-lt"/>
              <a:ea typeface="+mn-ea"/>
              <a:cs typeface="+mn-cs"/>
            </a:endParaRPr>
          </a:p>
          <a:p>
            <a:endParaRPr lang="en-GB" sz="1200" kern="1200" baseline="0" dirty="0" smtClean="0">
              <a:solidFill>
                <a:schemeClr val="tx1"/>
              </a:solidFill>
              <a:latin typeface="+mn-lt"/>
              <a:ea typeface="+mn-ea"/>
              <a:cs typeface="+mn-cs"/>
            </a:endParaRPr>
          </a:p>
          <a:p>
            <a:endParaRPr lang="en-GB" sz="1200" kern="1200" baseline="0" dirty="0">
              <a:solidFill>
                <a:schemeClr val="tx1"/>
              </a:solidFill>
              <a:latin typeface="+mn-lt"/>
              <a:ea typeface="+mn-ea"/>
              <a:cs typeface="+mn-cs"/>
            </a:endParaRPr>
          </a:p>
          <a:p>
            <a:r>
              <a:rPr lang="en-GB" sz="1200" kern="1200" baseline="0" dirty="0" smtClean="0">
                <a:solidFill>
                  <a:schemeClr val="tx1"/>
                </a:solidFill>
                <a:latin typeface="+mn-lt"/>
                <a:ea typeface="+mn-ea"/>
                <a:cs typeface="+mn-cs"/>
              </a:rPr>
              <a:t>Could be argued suggestions differences in expression, as opposed to </a:t>
            </a:r>
            <a:r>
              <a:rPr lang="en-GB" sz="1200" kern="1200" baseline="0" dirty="0" err="1" smtClean="0">
                <a:solidFill>
                  <a:schemeClr val="tx1"/>
                </a:solidFill>
                <a:latin typeface="+mn-lt"/>
                <a:ea typeface="+mn-ea"/>
                <a:cs typeface="+mn-cs"/>
              </a:rPr>
              <a:t>prevelance</a:t>
            </a:r>
            <a:r>
              <a:rPr lang="en-GB" sz="1200" kern="1200" baseline="0" dirty="0" smtClean="0">
                <a:solidFill>
                  <a:schemeClr val="tx1"/>
                </a:solidFill>
                <a:latin typeface="+mn-lt"/>
                <a:ea typeface="+mn-ea"/>
                <a:cs typeface="+mn-cs"/>
              </a:rPr>
              <a:t> of MHI. More so, that there are ‘gendered patterns of mental distress’ (</a:t>
            </a:r>
            <a:r>
              <a:rPr lang="en-GB" sz="1200" kern="1200" baseline="0" dirty="0" err="1" smtClean="0">
                <a:solidFill>
                  <a:schemeClr val="tx1"/>
                </a:solidFill>
                <a:latin typeface="+mn-lt"/>
                <a:ea typeface="+mn-ea"/>
                <a:cs typeface="+mn-cs"/>
              </a:rPr>
              <a:t>Tummey</a:t>
            </a:r>
            <a:r>
              <a:rPr lang="en-GB" sz="1200" kern="1200" baseline="0" dirty="0" smtClean="0">
                <a:solidFill>
                  <a:schemeClr val="tx1"/>
                </a:solidFill>
                <a:latin typeface="+mn-lt"/>
                <a:ea typeface="+mn-ea"/>
                <a:cs typeface="+mn-cs"/>
              </a:rPr>
              <a:t> and Turner, 2008, p.96).</a:t>
            </a:r>
          </a:p>
        </p:txBody>
      </p:sp>
      <p:sp>
        <p:nvSpPr>
          <p:cNvPr id="4" name="Slide Number Placeholder 3"/>
          <p:cNvSpPr>
            <a:spLocks noGrp="1"/>
          </p:cNvSpPr>
          <p:nvPr>
            <p:ph type="sldNum" sz="quarter" idx="10"/>
          </p:nvPr>
        </p:nvSpPr>
        <p:spPr/>
        <p:txBody>
          <a:bodyPr/>
          <a:lstStyle/>
          <a:p>
            <a:fld id="{20A20812-3767-4672-9150-979F49DB326A}" type="slidenum">
              <a:rPr lang="en-GB" smtClean="0"/>
              <a:pPr/>
              <a:t>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GB" dirty="0"/>
          </a:p>
        </p:txBody>
      </p:sp>
      <p:sp>
        <p:nvSpPr>
          <p:cNvPr id="4" name="Slide Number Placeholder 3"/>
          <p:cNvSpPr>
            <a:spLocks noGrp="1"/>
          </p:cNvSpPr>
          <p:nvPr>
            <p:ph type="sldNum" sz="quarter" idx="10"/>
          </p:nvPr>
        </p:nvSpPr>
        <p:spPr/>
        <p:txBody>
          <a:bodyPr/>
          <a:lstStyle/>
          <a:p>
            <a:fld id="{E61C0D05-588D-436A-A11B-1372540B0196}" type="slidenum">
              <a:rPr lang="en-GB" smtClean="0"/>
              <a:pPr/>
              <a:t>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C78CAFAE-DC3C-449F-BB8A-0F87EEC6C24B}" type="slidenum">
              <a:rPr lang="en-GB" smtClean="0"/>
              <a:pPr/>
              <a:t>8</a:t>
            </a:fld>
            <a:endParaRPr lang="en-GB"/>
          </a:p>
        </p:txBody>
      </p:sp>
    </p:spTree>
    <p:extLst>
      <p:ext uri="{BB962C8B-B14F-4D97-AF65-F5344CB8AC3E}">
        <p14:creationId xmlns:p14="http://schemas.microsoft.com/office/powerpoint/2010/main" val="3083498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C78CAFAE-DC3C-449F-BB8A-0F87EEC6C24B}" type="slidenum">
              <a:rPr lang="en-GB" smtClean="0"/>
              <a:pPr/>
              <a:t>9</a:t>
            </a:fld>
            <a:endParaRPr lang="en-GB"/>
          </a:p>
        </p:txBody>
      </p:sp>
    </p:spTree>
    <p:extLst>
      <p:ext uri="{BB962C8B-B14F-4D97-AF65-F5344CB8AC3E}">
        <p14:creationId xmlns:p14="http://schemas.microsoft.com/office/powerpoint/2010/main" val="3083498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Implicitly</a:t>
            </a:r>
            <a:r>
              <a:rPr lang="en-GB" baseline="0" dirty="0" smtClean="0"/>
              <a:t> homogenising?</a:t>
            </a:r>
            <a:endParaRPr lang="en-GB" dirty="0"/>
          </a:p>
        </p:txBody>
      </p:sp>
      <p:sp>
        <p:nvSpPr>
          <p:cNvPr id="4" name="Slide Number Placeholder 3"/>
          <p:cNvSpPr>
            <a:spLocks noGrp="1"/>
          </p:cNvSpPr>
          <p:nvPr>
            <p:ph type="sldNum" sz="quarter" idx="10"/>
          </p:nvPr>
        </p:nvSpPr>
        <p:spPr/>
        <p:txBody>
          <a:bodyPr/>
          <a:lstStyle/>
          <a:p>
            <a:fld id="{E61C0D05-588D-436A-A11B-1372540B0196}" type="slidenum">
              <a:rPr lang="en-GB" smtClean="0"/>
              <a:pPr/>
              <a:t>10</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GB" dirty="0"/>
          </a:p>
        </p:txBody>
      </p:sp>
      <p:sp>
        <p:nvSpPr>
          <p:cNvPr id="4" name="Slide Number Placeholder 3"/>
          <p:cNvSpPr>
            <a:spLocks noGrp="1"/>
          </p:cNvSpPr>
          <p:nvPr>
            <p:ph type="sldNum" sz="quarter" idx="10"/>
          </p:nvPr>
        </p:nvSpPr>
        <p:spPr/>
        <p:txBody>
          <a:bodyPr/>
          <a:lstStyle/>
          <a:p>
            <a:fld id="{E61C0D05-588D-436A-A11B-1372540B0196}" type="slidenum">
              <a:rPr lang="en-GB" smtClean="0"/>
              <a:pPr/>
              <a:t>11</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GB" dirty="0"/>
          </a:p>
        </p:txBody>
      </p:sp>
      <p:sp>
        <p:nvSpPr>
          <p:cNvPr id="4" name="Slide Number Placeholder 3"/>
          <p:cNvSpPr>
            <a:spLocks noGrp="1"/>
          </p:cNvSpPr>
          <p:nvPr>
            <p:ph type="sldNum" sz="quarter" idx="10"/>
          </p:nvPr>
        </p:nvSpPr>
        <p:spPr/>
        <p:txBody>
          <a:bodyPr/>
          <a:lstStyle/>
          <a:p>
            <a:fld id="{E61C0D05-588D-436A-A11B-1372540B0196}" type="slidenum">
              <a:rPr lang="en-GB" smtClean="0"/>
              <a:pPr/>
              <a:t>12</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ADDD</a:t>
            </a:r>
            <a:r>
              <a:rPr lang="en-GB" baseline="0" dirty="0" smtClean="0"/>
              <a:t> A VARIETY OF CONTEXTUAL FACTORS SUGGESTED TO IMPACT AND MODERATE MENTAL HEALTH?</a:t>
            </a:r>
            <a:endParaRPr lang="en-GB" dirty="0"/>
          </a:p>
        </p:txBody>
      </p:sp>
      <p:sp>
        <p:nvSpPr>
          <p:cNvPr id="4" name="Slide Number Placeholder 3"/>
          <p:cNvSpPr>
            <a:spLocks noGrp="1"/>
          </p:cNvSpPr>
          <p:nvPr>
            <p:ph type="sldNum" sz="quarter" idx="10"/>
          </p:nvPr>
        </p:nvSpPr>
        <p:spPr/>
        <p:txBody>
          <a:bodyPr/>
          <a:lstStyle/>
          <a:p>
            <a:fld id="{E61C0D05-588D-436A-A11B-1372540B0196}" type="slidenum">
              <a:rPr lang="en-GB" smtClean="0"/>
              <a:pPr/>
              <a:t>13</a:t>
            </a:fld>
            <a:endParaRPr lang="en-GB"/>
          </a:p>
        </p:txBody>
      </p:sp>
    </p:spTree>
    <p:extLst>
      <p:ext uri="{BB962C8B-B14F-4D97-AF65-F5344CB8AC3E}">
        <p14:creationId xmlns:p14="http://schemas.microsoft.com/office/powerpoint/2010/main" val="1898436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0B61ECD-7C89-4D37-BCD6-8F6BDBF049B3}" type="datetimeFigureOut">
              <a:rPr lang="en-GB" smtClean="0"/>
              <a:pPr/>
              <a:t>04/07/2013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F4F127-1717-45DF-9853-B88F8297FE18}" type="slidenum">
              <a:rPr lang="en-GB" smtClean="0"/>
              <a:pPr/>
              <a:t>‹#›</a:t>
            </a:fld>
            <a:endParaRPr lang="en-GB"/>
          </a:p>
        </p:txBody>
      </p:sp>
    </p:spTree>
    <p:extLst>
      <p:ext uri="{BB962C8B-B14F-4D97-AF65-F5344CB8AC3E}">
        <p14:creationId xmlns:p14="http://schemas.microsoft.com/office/powerpoint/2010/main" val="1335343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B61ECD-7C89-4D37-BCD6-8F6BDBF049B3}" type="datetimeFigureOut">
              <a:rPr lang="en-GB" smtClean="0"/>
              <a:pPr/>
              <a:t>04/07/2013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F4F127-1717-45DF-9853-B88F8297FE18}" type="slidenum">
              <a:rPr lang="en-GB" smtClean="0"/>
              <a:pPr/>
              <a:t>‹#›</a:t>
            </a:fld>
            <a:endParaRPr lang="en-GB"/>
          </a:p>
        </p:txBody>
      </p:sp>
    </p:spTree>
    <p:extLst>
      <p:ext uri="{BB962C8B-B14F-4D97-AF65-F5344CB8AC3E}">
        <p14:creationId xmlns:p14="http://schemas.microsoft.com/office/powerpoint/2010/main" val="488218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B61ECD-7C89-4D37-BCD6-8F6BDBF049B3}" type="datetimeFigureOut">
              <a:rPr lang="en-GB" smtClean="0"/>
              <a:pPr/>
              <a:t>04/07/2013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F4F127-1717-45DF-9853-B88F8297FE18}" type="slidenum">
              <a:rPr lang="en-GB" smtClean="0"/>
              <a:pPr/>
              <a:t>‹#›</a:t>
            </a:fld>
            <a:endParaRPr lang="en-GB"/>
          </a:p>
        </p:txBody>
      </p:sp>
    </p:spTree>
    <p:extLst>
      <p:ext uri="{BB962C8B-B14F-4D97-AF65-F5344CB8AC3E}">
        <p14:creationId xmlns:p14="http://schemas.microsoft.com/office/powerpoint/2010/main" val="3296837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B61ECD-7C89-4D37-BCD6-8F6BDBF049B3}" type="datetimeFigureOut">
              <a:rPr lang="en-GB" smtClean="0"/>
              <a:pPr/>
              <a:t>04/07/2013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F4F127-1717-45DF-9853-B88F8297FE18}" type="slidenum">
              <a:rPr lang="en-GB" smtClean="0"/>
              <a:pPr/>
              <a:t>‹#›</a:t>
            </a:fld>
            <a:endParaRPr lang="en-GB"/>
          </a:p>
        </p:txBody>
      </p:sp>
    </p:spTree>
    <p:extLst>
      <p:ext uri="{BB962C8B-B14F-4D97-AF65-F5344CB8AC3E}">
        <p14:creationId xmlns:p14="http://schemas.microsoft.com/office/powerpoint/2010/main" val="132323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B61ECD-7C89-4D37-BCD6-8F6BDBF049B3}" type="datetimeFigureOut">
              <a:rPr lang="en-GB" smtClean="0"/>
              <a:pPr/>
              <a:t>04/07/2013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F4F127-1717-45DF-9853-B88F8297FE18}" type="slidenum">
              <a:rPr lang="en-GB" smtClean="0"/>
              <a:pPr/>
              <a:t>‹#›</a:t>
            </a:fld>
            <a:endParaRPr lang="en-GB"/>
          </a:p>
        </p:txBody>
      </p:sp>
    </p:spTree>
    <p:extLst>
      <p:ext uri="{BB962C8B-B14F-4D97-AF65-F5344CB8AC3E}">
        <p14:creationId xmlns:p14="http://schemas.microsoft.com/office/powerpoint/2010/main" val="3244539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0B61ECD-7C89-4D37-BCD6-8F6BDBF049B3}" type="datetimeFigureOut">
              <a:rPr lang="en-GB" smtClean="0"/>
              <a:pPr/>
              <a:t>04/07/2013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F4F127-1717-45DF-9853-B88F8297FE18}" type="slidenum">
              <a:rPr lang="en-GB" smtClean="0"/>
              <a:pPr/>
              <a:t>‹#›</a:t>
            </a:fld>
            <a:endParaRPr lang="en-GB"/>
          </a:p>
        </p:txBody>
      </p:sp>
    </p:spTree>
    <p:extLst>
      <p:ext uri="{BB962C8B-B14F-4D97-AF65-F5344CB8AC3E}">
        <p14:creationId xmlns:p14="http://schemas.microsoft.com/office/powerpoint/2010/main" val="2956364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0B61ECD-7C89-4D37-BCD6-8F6BDBF049B3}" type="datetimeFigureOut">
              <a:rPr lang="en-GB" smtClean="0"/>
              <a:pPr/>
              <a:t>04/07/2013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1F4F127-1717-45DF-9853-B88F8297FE18}" type="slidenum">
              <a:rPr lang="en-GB" smtClean="0"/>
              <a:pPr/>
              <a:t>‹#›</a:t>
            </a:fld>
            <a:endParaRPr lang="en-GB"/>
          </a:p>
        </p:txBody>
      </p:sp>
    </p:spTree>
    <p:extLst>
      <p:ext uri="{BB962C8B-B14F-4D97-AF65-F5344CB8AC3E}">
        <p14:creationId xmlns:p14="http://schemas.microsoft.com/office/powerpoint/2010/main" val="1081986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0B61ECD-7C89-4D37-BCD6-8F6BDBF049B3}" type="datetimeFigureOut">
              <a:rPr lang="en-GB" smtClean="0"/>
              <a:pPr/>
              <a:t>04/07/2013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F4F127-1717-45DF-9853-B88F8297FE18}" type="slidenum">
              <a:rPr lang="en-GB" smtClean="0"/>
              <a:pPr/>
              <a:t>‹#›</a:t>
            </a:fld>
            <a:endParaRPr lang="en-GB"/>
          </a:p>
        </p:txBody>
      </p:sp>
    </p:spTree>
    <p:extLst>
      <p:ext uri="{BB962C8B-B14F-4D97-AF65-F5344CB8AC3E}">
        <p14:creationId xmlns:p14="http://schemas.microsoft.com/office/powerpoint/2010/main" val="923079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B61ECD-7C89-4D37-BCD6-8F6BDBF049B3}" type="datetimeFigureOut">
              <a:rPr lang="en-GB" smtClean="0"/>
              <a:pPr/>
              <a:t>04/07/2013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1F4F127-1717-45DF-9853-B88F8297FE18}" type="slidenum">
              <a:rPr lang="en-GB" smtClean="0"/>
              <a:pPr/>
              <a:t>‹#›</a:t>
            </a:fld>
            <a:endParaRPr lang="en-GB"/>
          </a:p>
        </p:txBody>
      </p:sp>
    </p:spTree>
    <p:extLst>
      <p:ext uri="{BB962C8B-B14F-4D97-AF65-F5344CB8AC3E}">
        <p14:creationId xmlns:p14="http://schemas.microsoft.com/office/powerpoint/2010/main" val="1075303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B61ECD-7C89-4D37-BCD6-8F6BDBF049B3}" type="datetimeFigureOut">
              <a:rPr lang="en-GB" smtClean="0"/>
              <a:pPr/>
              <a:t>04/07/2013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F4F127-1717-45DF-9853-B88F8297FE18}" type="slidenum">
              <a:rPr lang="en-GB" smtClean="0"/>
              <a:pPr/>
              <a:t>‹#›</a:t>
            </a:fld>
            <a:endParaRPr lang="en-GB"/>
          </a:p>
        </p:txBody>
      </p:sp>
    </p:spTree>
    <p:extLst>
      <p:ext uri="{BB962C8B-B14F-4D97-AF65-F5344CB8AC3E}">
        <p14:creationId xmlns:p14="http://schemas.microsoft.com/office/powerpoint/2010/main" val="4125453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B61ECD-7C89-4D37-BCD6-8F6BDBF049B3}" type="datetimeFigureOut">
              <a:rPr lang="en-GB" smtClean="0"/>
              <a:pPr/>
              <a:t>04/07/2013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F4F127-1717-45DF-9853-B88F8297FE18}" type="slidenum">
              <a:rPr lang="en-GB" smtClean="0"/>
              <a:pPr/>
              <a:t>‹#›</a:t>
            </a:fld>
            <a:endParaRPr lang="en-GB"/>
          </a:p>
        </p:txBody>
      </p:sp>
    </p:spTree>
    <p:extLst>
      <p:ext uri="{BB962C8B-B14F-4D97-AF65-F5344CB8AC3E}">
        <p14:creationId xmlns:p14="http://schemas.microsoft.com/office/powerpoint/2010/main" val="335688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B61ECD-7C89-4D37-BCD6-8F6BDBF049B3}" type="datetimeFigureOut">
              <a:rPr lang="en-GB" smtClean="0"/>
              <a:pPr/>
              <a:t>04/07/2013</a:t>
            </a:fld>
            <a:endParaRPr lang="en-GB"/>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4F127-1717-45DF-9853-B88F8297FE18}" type="slidenum">
              <a:rPr lang="en-GB" smtClean="0"/>
              <a:pPr/>
              <a:t>‹#›</a:t>
            </a:fld>
            <a:endParaRPr lang="en-GB"/>
          </a:p>
        </p:txBody>
      </p:sp>
    </p:spTree>
    <p:extLst>
      <p:ext uri="{BB962C8B-B14F-4D97-AF65-F5344CB8AC3E}">
        <p14:creationId xmlns:p14="http://schemas.microsoft.com/office/powerpoint/2010/main" val="2067151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image" Target="../media/image3.jpeg"/><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5" Type="http://schemas.openxmlformats.org/officeDocument/2006/relationships/image" Target="../media/image3.jpeg"/><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image" Target="../media/image4.jpe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openxmlformats.org/officeDocument/2006/relationships/diagramQuickStyle" Target="../diagrams/quickStyle6.xml"/><Relationship Id="rId1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diagramLayout" Target="../diagrams/layout5.xml"/><Relationship Id="rId12" Type="http://schemas.openxmlformats.org/officeDocument/2006/relationships/diagramLayout" Target="../diagrams/layout6.xml"/><Relationship Id="rId17" Type="http://schemas.openxmlformats.org/officeDocument/2006/relationships/image" Target="../media/image8.jpeg"/><Relationship Id="rId2" Type="http://schemas.openxmlformats.org/officeDocument/2006/relationships/notesSlide" Target="../notesSlides/notesSlide9.xml"/><Relationship Id="rId16" Type="http://schemas.openxmlformats.org/officeDocument/2006/relationships/image" Target="../media/image9.jpeg"/><Relationship Id="rId20"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Data" Target="../diagrams/data5.xml"/><Relationship Id="rId11" Type="http://schemas.openxmlformats.org/officeDocument/2006/relationships/diagramData" Target="../diagrams/data6.xml"/><Relationship Id="rId5" Type="http://schemas.openxmlformats.org/officeDocument/2006/relationships/image" Target="../media/image15.png"/><Relationship Id="rId15" Type="http://schemas.microsoft.com/office/2007/relationships/diagramDrawing" Target="../diagrams/drawing6.xml"/><Relationship Id="rId10" Type="http://schemas.microsoft.com/office/2007/relationships/diagramDrawing" Target="../diagrams/drawing5.xml"/><Relationship Id="rId19" Type="http://schemas.openxmlformats.org/officeDocument/2006/relationships/image" Target="../media/image6.jpeg"/><Relationship Id="rId4" Type="http://schemas.openxmlformats.org/officeDocument/2006/relationships/image" Target="../media/image14.png"/><Relationship Id="rId9" Type="http://schemas.openxmlformats.org/officeDocument/2006/relationships/diagramColors" Target="../diagrams/colors5.xml"/><Relationship Id="rId14" Type="http://schemas.openxmlformats.org/officeDocument/2006/relationships/diagramColors" Target="../diagrams/colors6.xml"/></Relationships>
</file>

<file path=ppt/slides/_rels/slide14.xml.rels><?xml version="1.0" encoding="UTF-8" standalone="yes"?>
<Relationships xmlns="http://schemas.openxmlformats.org/package/2006/relationships"><Relationship Id="rId3" Type="http://schemas.openxmlformats.org/officeDocument/2006/relationships/hyperlink" Target="mailto:Lauren.ward@northampton.ac.uk"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hyperlink" Target="http://www.nimh.nih.gov/statistics/1eat_child.shtml"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www.womensaid.org.uk/domestic-violence-articles.asp?section=00010001002200040001&amp;itemid=940" TargetMode="External"/><Relationship Id="rId4" Type="http://schemas.openxmlformats.org/officeDocument/2006/relationships/hyperlink" Target="http://www.guardian.co.uk/commentisfree/2013/jan/23/suicide-rates-men-gender-issu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3.bp.blogspot.com/-EjMS96HvnEA/UIk46O-BGcI/AAAAAAAAATg/hg5ejOQt10o/s1600/anxiety-headlines1.jpg"/>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755576" y="1628800"/>
            <a:ext cx="7772400" cy="1944216"/>
          </a:xfrm>
          <a:solidFill>
            <a:schemeClr val="accent2">
              <a:lumMod val="40000"/>
              <a:lumOff val="60000"/>
            </a:schemeClr>
          </a:solidFill>
          <a:ln w="76200">
            <a:solidFill>
              <a:schemeClr val="tx1"/>
            </a:solidFill>
          </a:ln>
        </p:spPr>
        <p:txBody>
          <a:bodyPr>
            <a:normAutofit fontScale="90000"/>
          </a:bodyPr>
          <a:lstStyle/>
          <a:p>
            <a:r>
              <a:rPr lang="en-GB" dirty="0" smtClean="0"/>
              <a:t>Gender and Emotional Expression: Need for a New Focus?</a:t>
            </a:r>
            <a:br>
              <a:rPr lang="en-GB" dirty="0" smtClean="0"/>
            </a:br>
            <a:r>
              <a:rPr lang="en-GB" sz="2400" dirty="0" smtClean="0"/>
              <a:t>Lauren Alexandra Ward</a:t>
            </a:r>
            <a:br>
              <a:rPr lang="en-GB" sz="2400" dirty="0" smtClean="0"/>
            </a:br>
            <a:r>
              <a:rPr lang="en-GB" sz="2400" dirty="0" smtClean="0"/>
              <a:t>Lecturer and PhD Student</a:t>
            </a:r>
            <a:endParaRPr lang="en-GB" sz="2400" dirty="0"/>
          </a:p>
        </p:txBody>
      </p:sp>
      <p:pic>
        <p:nvPicPr>
          <p:cNvPr id="5" name="Picture 4" descr="http://24.media.tumblr.com/tumblr_m761gxTHF41rwjeupo1_1280.png"/>
          <p:cNvPicPr>
            <a:picLocks noChangeAspect="1" noChangeArrowheads="1"/>
          </p:cNvPicPr>
          <p:nvPr/>
        </p:nvPicPr>
        <p:blipFill>
          <a:blip r:embed="rId3" cstate="print"/>
          <a:srcRect/>
          <a:stretch>
            <a:fillRect/>
          </a:stretch>
        </p:blipFill>
        <p:spPr bwMode="auto">
          <a:xfrm>
            <a:off x="827584" y="4005064"/>
            <a:ext cx="7704856" cy="2520280"/>
          </a:xfrm>
          <a:prstGeom prst="rect">
            <a:avLst/>
          </a:prstGeom>
          <a:solidFill>
            <a:srgbClr val="000000">
              <a:shade val="95000"/>
            </a:srgbClr>
          </a:solidFill>
          <a:ln w="381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401941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EjMS96HvnEA/UIk46O-BGcI/AAAAAAAAATg/hg5ejOQt10o/s1600/anxiety-headlines1.jpg"/>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0" y="0"/>
            <a:ext cx="9144000" cy="6858000"/>
          </a:xfrm>
          <a:prstGeom prst="rect">
            <a:avLst/>
          </a:prstGeom>
          <a:noFill/>
        </p:spPr>
      </p:pic>
      <p:sp>
        <p:nvSpPr>
          <p:cNvPr id="4" name="Rectangle 3"/>
          <p:cNvSpPr/>
          <p:nvPr/>
        </p:nvSpPr>
        <p:spPr>
          <a:xfrm>
            <a:off x="539552" y="1340769"/>
            <a:ext cx="8352928" cy="5632311"/>
          </a:xfrm>
          <a:prstGeom prst="rect">
            <a:avLst/>
          </a:prstGeom>
          <a:solidFill>
            <a:schemeClr val="accent2">
              <a:lumMod val="40000"/>
              <a:lumOff val="60000"/>
            </a:schemeClr>
          </a:solidFill>
          <a:ln w="76200">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lgn="ctr">
              <a:lnSpc>
                <a:spcPct val="200000"/>
              </a:lnSpc>
              <a:buNone/>
            </a:pPr>
            <a:endParaRPr lang="en-GB" sz="2000" dirty="0" smtClean="0"/>
          </a:p>
          <a:p>
            <a:pPr algn="ctr">
              <a:lnSpc>
                <a:spcPct val="200000"/>
              </a:lnSpc>
              <a:buNone/>
            </a:pPr>
            <a:endParaRPr lang="en-GB" sz="2000" dirty="0" smtClean="0"/>
          </a:p>
          <a:p>
            <a:pPr algn="ctr">
              <a:lnSpc>
                <a:spcPct val="200000"/>
              </a:lnSpc>
              <a:buNone/>
            </a:pPr>
            <a:endParaRPr lang="en-GB" sz="2000" dirty="0" smtClean="0"/>
          </a:p>
          <a:p>
            <a:pPr algn="ctr">
              <a:lnSpc>
                <a:spcPct val="200000"/>
              </a:lnSpc>
              <a:buNone/>
            </a:pPr>
            <a:endParaRPr lang="en-GB" sz="2000" dirty="0" smtClean="0"/>
          </a:p>
          <a:p>
            <a:pPr algn="ctr">
              <a:lnSpc>
                <a:spcPct val="200000"/>
              </a:lnSpc>
              <a:buNone/>
            </a:pPr>
            <a:endParaRPr lang="en-GB" sz="2000" dirty="0" smtClean="0"/>
          </a:p>
          <a:p>
            <a:pPr algn="ctr">
              <a:lnSpc>
                <a:spcPct val="200000"/>
              </a:lnSpc>
              <a:buNone/>
            </a:pPr>
            <a:endParaRPr lang="en-GB" sz="2000" dirty="0" smtClean="0"/>
          </a:p>
          <a:p>
            <a:pPr algn="ctr">
              <a:lnSpc>
                <a:spcPct val="200000"/>
              </a:lnSpc>
              <a:buNone/>
            </a:pPr>
            <a:endParaRPr lang="en-GB" sz="2000" dirty="0" smtClean="0"/>
          </a:p>
          <a:p>
            <a:pPr algn="ctr">
              <a:lnSpc>
                <a:spcPct val="200000"/>
              </a:lnSpc>
              <a:buNone/>
            </a:pPr>
            <a:endParaRPr lang="en-GB" sz="2000" dirty="0" smtClean="0"/>
          </a:p>
          <a:p>
            <a:pPr algn="ctr">
              <a:lnSpc>
                <a:spcPct val="200000"/>
              </a:lnSpc>
              <a:buNone/>
            </a:pPr>
            <a:endParaRPr lang="en-GB" sz="2000" dirty="0"/>
          </a:p>
        </p:txBody>
      </p:sp>
      <p:sp>
        <p:nvSpPr>
          <p:cNvPr id="5" name="Title 4"/>
          <p:cNvSpPr>
            <a:spLocks noGrp="1"/>
          </p:cNvSpPr>
          <p:nvPr>
            <p:ph type="title"/>
          </p:nvPr>
        </p:nvSpPr>
        <p:spPr/>
        <p:txBody>
          <a:bodyPr/>
          <a:lstStyle/>
          <a:p>
            <a:endParaRPr lang="en-GB" dirty="0"/>
          </a:p>
        </p:txBody>
      </p:sp>
      <p:pic>
        <p:nvPicPr>
          <p:cNvPr id="6" name="Picture 5"/>
          <p:cNvPicPr/>
          <p:nvPr/>
        </p:nvPicPr>
        <p:blipFill>
          <a:blip r:embed="rId4" cstate="print"/>
          <a:srcRect/>
          <a:stretch>
            <a:fillRect/>
          </a:stretch>
        </p:blipFill>
        <p:spPr bwMode="auto">
          <a:xfrm>
            <a:off x="683568" y="2060848"/>
            <a:ext cx="3746867" cy="2657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8130" name="Rectangle 2"/>
          <p:cNvSpPr>
            <a:spLocks noChangeArrowheads="1"/>
          </p:cNvSpPr>
          <p:nvPr/>
        </p:nvSpPr>
        <p:spPr bwMode="auto">
          <a:xfrm>
            <a:off x="683568" y="5517232"/>
            <a:ext cx="7056784" cy="1015663"/>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ea typeface="Calibri" pitchFamily="34" charset="0"/>
                <a:cs typeface="Times New Roman" pitchFamily="18" charset="0"/>
              </a:rPr>
              <a:t>‘About 11 percent of adolescents have a depressive disorder by age 18...</a:t>
            </a:r>
            <a:r>
              <a:rPr kumimoji="0" lang="en-GB" sz="2000" b="1" i="0" u="none" strike="noStrike" cap="none" normalizeH="0" baseline="0" dirty="0" smtClean="0">
                <a:ln>
                  <a:noFill/>
                </a:ln>
                <a:solidFill>
                  <a:schemeClr val="tx1"/>
                </a:solidFill>
                <a:effectLst/>
                <a:ea typeface="Calibri" pitchFamily="34" charset="0"/>
                <a:cs typeface="Times New Roman" pitchFamily="18" charset="0"/>
              </a:rPr>
              <a:t>Girls are more likely than boys to experience depression.</a:t>
            </a:r>
            <a:r>
              <a:rPr kumimoji="0" lang="en-GB" sz="2000" b="0" i="0" u="none" strike="noStrike" cap="none" normalizeH="0" baseline="0" dirty="0" smtClean="0">
                <a:ln>
                  <a:noFill/>
                </a:ln>
                <a:solidFill>
                  <a:schemeClr val="tx1"/>
                </a:solidFill>
                <a:effectLst/>
                <a:ea typeface="Calibri" pitchFamily="34" charset="0"/>
                <a:cs typeface="Times New Roman" pitchFamily="18" charset="0"/>
              </a:rPr>
              <a:t>’ </a:t>
            </a:r>
            <a:endParaRPr kumimoji="0" lang="en-GB" sz="2000" b="0" i="0" u="none" strike="noStrike" cap="none" normalizeH="0" baseline="0" dirty="0" smtClean="0">
              <a:ln>
                <a:noFill/>
              </a:ln>
              <a:solidFill>
                <a:schemeClr val="tx1"/>
              </a:solidFill>
              <a:effectLst/>
              <a:cs typeface="Arial" pitchFamily="34" charset="0"/>
            </a:endParaRPr>
          </a:p>
        </p:txBody>
      </p:sp>
      <p:sp>
        <p:nvSpPr>
          <p:cNvPr id="48131" name="Rectangle 3"/>
          <p:cNvSpPr>
            <a:spLocks noChangeArrowheads="1"/>
          </p:cNvSpPr>
          <p:nvPr/>
        </p:nvSpPr>
        <p:spPr bwMode="auto">
          <a:xfrm>
            <a:off x="4572000" y="2060848"/>
            <a:ext cx="4176464" cy="1323439"/>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4B575F"/>
                </a:solidFill>
                <a:effectLst/>
                <a:ea typeface="Calibri" pitchFamily="34" charset="0"/>
                <a:cs typeface="Arial" pitchFamily="34" charset="0"/>
              </a:rPr>
              <a:t>‘</a:t>
            </a:r>
            <a:r>
              <a:rPr kumimoji="0" lang="en-GB" sz="2000" b="1" i="0" strike="noStrike" cap="none" normalizeH="0" baseline="0" dirty="0" smtClean="0">
                <a:ln>
                  <a:noFill/>
                </a:ln>
                <a:solidFill>
                  <a:schemeClr val="tx1"/>
                </a:solidFill>
                <a:effectLst/>
                <a:ea typeface="Calibri" pitchFamily="34" charset="0"/>
                <a:cs typeface="Arial" pitchFamily="34" charset="0"/>
              </a:rPr>
              <a:t>Women are more likely to be treated for a mental health problem than </a:t>
            </a:r>
            <a:r>
              <a:rPr kumimoji="0" lang="en-GB" sz="2000" i="0" strike="noStrike" cap="none" normalizeH="0" baseline="0" dirty="0" smtClean="0">
                <a:ln>
                  <a:noFill/>
                </a:ln>
                <a:effectLst/>
                <a:ea typeface="Calibri" pitchFamily="34" charset="0"/>
                <a:cs typeface="Arial" pitchFamily="34" charset="0"/>
              </a:rPr>
              <a:t>men’ </a:t>
            </a:r>
            <a:r>
              <a:rPr kumimoji="0" lang="en-GB" sz="2000" b="0" i="0" u="none" strike="noStrike" cap="none" normalizeH="0" baseline="0" dirty="0" smtClean="0">
                <a:ln>
                  <a:noFill/>
                </a:ln>
                <a:effectLst/>
                <a:ea typeface="Calibri" pitchFamily="34" charset="0"/>
                <a:cs typeface="Arial" pitchFamily="34" charset="0"/>
              </a:rPr>
              <a:t>(Mental Health Foundation, 2013)</a:t>
            </a:r>
            <a:endParaRPr kumimoji="0" lang="en-GB" sz="2000" b="0" i="0" u="none" strike="noStrike" cap="none" normalizeH="0" baseline="0" dirty="0" smtClean="0">
              <a:ln>
                <a:noFill/>
              </a:ln>
              <a:effectLst/>
              <a:cs typeface="Arial" pitchFamily="34" charset="0"/>
            </a:endParaRPr>
          </a:p>
        </p:txBody>
      </p:sp>
      <p:sp>
        <p:nvSpPr>
          <p:cNvPr id="9" name="Rectangle 8"/>
          <p:cNvSpPr/>
          <p:nvPr/>
        </p:nvSpPr>
        <p:spPr>
          <a:xfrm>
            <a:off x="683568" y="4149080"/>
            <a:ext cx="3995963" cy="400110"/>
          </a:xfrm>
          <a:prstGeom prst="rect">
            <a:avLst/>
          </a:prstGeom>
        </p:spPr>
        <p:txBody>
          <a:bodyPr wrap="square">
            <a:spAutoFit/>
          </a:bodyPr>
          <a:lstStyle/>
          <a:p>
            <a:pPr algn="ctr"/>
            <a:r>
              <a:rPr lang="en-GB" sz="2000" b="1" dirty="0" smtClean="0"/>
              <a:t>‘</a:t>
            </a:r>
            <a:r>
              <a:rPr lang="en-GB" sz="2000" b="1" dirty="0" err="1" smtClean="0"/>
              <a:t>Ellies</a:t>
            </a:r>
            <a:r>
              <a:rPr lang="en-GB" sz="2000" b="1" dirty="0" smtClean="0"/>
              <a:t> Depression’ </a:t>
            </a:r>
            <a:endParaRPr lang="en-GB" sz="2000" dirty="0"/>
          </a:p>
        </p:txBody>
      </p:sp>
      <p:sp>
        <p:nvSpPr>
          <p:cNvPr id="10" name="Title 1"/>
          <p:cNvSpPr txBox="1">
            <a:spLocks/>
          </p:cNvSpPr>
          <p:nvPr/>
        </p:nvSpPr>
        <p:spPr>
          <a:xfrm>
            <a:off x="467544" y="0"/>
            <a:ext cx="8352928" cy="1143000"/>
          </a:xfrm>
          <a:prstGeom prst="rect">
            <a:avLst/>
          </a:prstGeom>
          <a:solidFill>
            <a:schemeClr val="accent2">
              <a:lumMod val="40000"/>
              <a:lumOff val="60000"/>
            </a:schemeClr>
          </a:solidFill>
          <a:ln w="76200">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smtClean="0">
                <a:ln>
                  <a:noFill/>
                </a:ln>
                <a:solidFill>
                  <a:schemeClr val="tx1"/>
                </a:solidFill>
                <a:effectLst/>
                <a:uLnTx/>
                <a:uFillTx/>
                <a:latin typeface="+mj-lt"/>
                <a:ea typeface="+mj-ea"/>
                <a:cs typeface="+mj-cs"/>
              </a:rPr>
              <a:t>Gender Role Hypothesis</a:t>
            </a: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TextBox 10"/>
          <p:cNvSpPr txBox="1"/>
          <p:nvPr/>
        </p:nvSpPr>
        <p:spPr>
          <a:xfrm>
            <a:off x="683568" y="1484784"/>
            <a:ext cx="3672408" cy="461665"/>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b="1" dirty="0" smtClean="0"/>
              <a:t>‘Teen Mental Health’</a:t>
            </a:r>
            <a:endParaRPr lang="en-GB" sz="2400" b="1" dirty="0"/>
          </a:p>
        </p:txBody>
      </p:sp>
      <p:sp>
        <p:nvSpPr>
          <p:cNvPr id="12" name="TextBox 11"/>
          <p:cNvSpPr txBox="1"/>
          <p:nvPr/>
        </p:nvSpPr>
        <p:spPr>
          <a:xfrm>
            <a:off x="683568" y="4941168"/>
            <a:ext cx="5688632" cy="461665"/>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buFont typeface="Arial" pitchFamily="34" charset="0"/>
              <a:buChar char="•"/>
            </a:pPr>
            <a:r>
              <a:rPr lang="en-GB" sz="2400" b="1" dirty="0" smtClean="0"/>
              <a:t>The National Institute of Mental Health</a:t>
            </a:r>
            <a:endParaRPr lang="en-GB" sz="2400" b="1" dirty="0"/>
          </a:p>
        </p:txBody>
      </p:sp>
      <p:sp>
        <p:nvSpPr>
          <p:cNvPr id="13" name="TextBox 12"/>
          <p:cNvSpPr txBox="1"/>
          <p:nvPr/>
        </p:nvSpPr>
        <p:spPr>
          <a:xfrm>
            <a:off x="4572000" y="1484784"/>
            <a:ext cx="4176464" cy="461665"/>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b="1" dirty="0" smtClean="0"/>
              <a:t>The Mental Health Foundation</a:t>
            </a:r>
            <a:endParaRPr lang="en-GB"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8130"/>
                                        </p:tgtEl>
                                        <p:attrNameLst>
                                          <p:attrName>style.visibility</p:attrName>
                                        </p:attrNameLst>
                                      </p:cBhvr>
                                      <p:to>
                                        <p:strVal val="visible"/>
                                      </p:to>
                                    </p:set>
                                    <p:animEffect transition="in" filter="blinds(horizontal)">
                                      <p:cBhvr>
                                        <p:cTn id="21" dur="500"/>
                                        <p:tgtEl>
                                          <p:spTgt spid="48130"/>
                                        </p:tgtEl>
                                      </p:cBhvr>
                                    </p:animEffect>
                                  </p:childTnLst>
                                </p:cTn>
                              </p:par>
                            </p:childTnLst>
                          </p:cTn>
                        </p:par>
                        <p:par>
                          <p:cTn id="22" fill="hold">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8131"/>
                                        </p:tgtEl>
                                        <p:attrNameLst>
                                          <p:attrName>style.visibility</p:attrName>
                                        </p:attrNameLst>
                                      </p:cBhvr>
                                      <p:to>
                                        <p:strVal val="visible"/>
                                      </p:to>
                                    </p:set>
                                    <p:animEffect transition="in" filter="blinds(horizontal)">
                                      <p:cBhvr>
                                        <p:cTn id="28" dur="500"/>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p:bldP spid="48131" grpId="0" animBg="1"/>
      <p:bldP spid="9" grpId="0"/>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3.bp.blogspot.com/-EjMS96HvnEA/UIk46O-BGcI/AAAAAAAAATg/hg5ejOQt10o/s1600/anxiety-headlines1.jpg"/>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67544" y="188640"/>
            <a:ext cx="8229600" cy="1143000"/>
          </a:xfrm>
          <a:solidFill>
            <a:schemeClr val="accent2">
              <a:lumMod val="40000"/>
              <a:lumOff val="60000"/>
            </a:schemeClr>
          </a:solidFill>
          <a:ln w="76200">
            <a:solidFill>
              <a:schemeClr val="tx1"/>
            </a:solidFill>
          </a:ln>
        </p:spPr>
        <p:txBody>
          <a:bodyPr>
            <a:normAutofit/>
          </a:bodyPr>
          <a:lstStyle/>
          <a:p>
            <a:r>
              <a:rPr lang="en-GB" dirty="0" smtClean="0"/>
              <a:t>Gender Role Hypothesis</a:t>
            </a:r>
            <a:endParaRPr lang="en-GB" dirty="0"/>
          </a:p>
        </p:txBody>
      </p:sp>
      <p:graphicFrame>
        <p:nvGraphicFramePr>
          <p:cNvPr id="5" name="Content Placeholder 4"/>
          <p:cNvGraphicFramePr>
            <a:graphicFrameLocks noGrp="1"/>
          </p:cNvGraphicFramePr>
          <p:nvPr>
            <p:ph idx="1"/>
          </p:nvPr>
        </p:nvGraphicFramePr>
        <p:xfrm>
          <a:off x="683568" y="2332037"/>
          <a:ext cx="4608512"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p:cNvGraphicFramePr/>
          <p:nvPr/>
        </p:nvGraphicFramePr>
        <p:xfrm>
          <a:off x="3624064" y="2708920"/>
          <a:ext cx="5519936" cy="33439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7" name="Picture 10" descr="http://www.incrediblesnaps.com/wp-content/uploads/2012/09/Fabulous-Feminine-Photography-13.jpg"/>
          <p:cNvPicPr>
            <a:picLocks noChangeAspect="1" noChangeArrowheads="1"/>
          </p:cNvPicPr>
          <p:nvPr/>
        </p:nvPicPr>
        <p:blipFill>
          <a:blip r:embed="rId14" cstate="print"/>
          <a:srcRect/>
          <a:stretch>
            <a:fillRect/>
          </a:stretch>
        </p:blipFill>
        <p:spPr bwMode="auto">
          <a:xfrm>
            <a:off x="1259632" y="2060848"/>
            <a:ext cx="2023982" cy="1056555"/>
          </a:xfrm>
          <a:prstGeom prst="rect">
            <a:avLst/>
          </a:prstGeom>
          <a:noFill/>
          <a:ln w="57150">
            <a:solidFill>
              <a:schemeClr val="tx1"/>
            </a:solidFill>
          </a:ln>
        </p:spPr>
      </p:pic>
      <p:pic>
        <p:nvPicPr>
          <p:cNvPr id="8" name="Picture 8" descr="http://sadieamanda.files.wordpress.com/2009/06/abercrombie_model.jpg"/>
          <p:cNvPicPr>
            <a:picLocks noChangeAspect="1" noChangeArrowheads="1"/>
          </p:cNvPicPr>
          <p:nvPr/>
        </p:nvPicPr>
        <p:blipFill>
          <a:blip r:embed="rId15" cstate="print"/>
          <a:srcRect/>
          <a:stretch>
            <a:fillRect/>
          </a:stretch>
        </p:blipFill>
        <p:spPr bwMode="auto">
          <a:xfrm>
            <a:off x="5292080" y="1988840"/>
            <a:ext cx="2160240" cy="1080120"/>
          </a:xfrm>
          <a:prstGeom prst="rect">
            <a:avLst/>
          </a:prstGeom>
          <a:noFill/>
          <a:ln w="5715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3.bp.blogspot.com/-EjMS96HvnEA/UIk46O-BGcI/AAAAAAAAATg/hg5ejOQt10o/s1600/anxiety-headlines1.jpg"/>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solidFill>
            <a:schemeClr val="accent2">
              <a:lumMod val="40000"/>
              <a:lumOff val="60000"/>
            </a:schemeClr>
          </a:solidFill>
          <a:ln w="76200">
            <a:solidFill>
              <a:schemeClr val="tx1"/>
            </a:solidFill>
          </a:ln>
        </p:spPr>
        <p:txBody>
          <a:bodyPr>
            <a:normAutofit/>
          </a:bodyPr>
          <a:lstStyle/>
          <a:p>
            <a:r>
              <a:rPr lang="en-GB" dirty="0" smtClean="0"/>
              <a:t>Gender Role Hypothesis</a:t>
            </a:r>
            <a:endParaRPr lang="en-GB" dirty="0"/>
          </a:p>
        </p:txBody>
      </p:sp>
      <p:graphicFrame>
        <p:nvGraphicFramePr>
          <p:cNvPr id="5" name="Content Placeholder 4"/>
          <p:cNvGraphicFramePr>
            <a:graphicFrameLocks noGrp="1"/>
          </p:cNvGraphicFramePr>
          <p:nvPr>
            <p:ph idx="1"/>
          </p:nvPr>
        </p:nvGraphicFramePr>
        <p:xfrm>
          <a:off x="683568" y="2332037"/>
          <a:ext cx="4608512"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p:cNvGraphicFramePr/>
          <p:nvPr/>
        </p:nvGraphicFramePr>
        <p:xfrm>
          <a:off x="3624064" y="2708920"/>
          <a:ext cx="5519936" cy="33439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7" name="Picture 10" descr="http://www.incrediblesnaps.com/wp-content/uploads/2012/09/Fabulous-Feminine-Photography-13.jpg"/>
          <p:cNvPicPr>
            <a:picLocks noChangeAspect="1" noChangeArrowheads="1"/>
          </p:cNvPicPr>
          <p:nvPr/>
        </p:nvPicPr>
        <p:blipFill>
          <a:blip r:embed="rId14" cstate="print"/>
          <a:srcRect/>
          <a:stretch>
            <a:fillRect/>
          </a:stretch>
        </p:blipFill>
        <p:spPr bwMode="auto">
          <a:xfrm>
            <a:off x="1259632" y="2060848"/>
            <a:ext cx="2023982" cy="1056555"/>
          </a:xfrm>
          <a:prstGeom prst="rect">
            <a:avLst/>
          </a:prstGeom>
          <a:noFill/>
          <a:ln w="57150">
            <a:solidFill>
              <a:schemeClr val="tx1"/>
            </a:solidFill>
          </a:ln>
        </p:spPr>
      </p:pic>
      <p:pic>
        <p:nvPicPr>
          <p:cNvPr id="8" name="Picture 8" descr="http://sadieamanda.files.wordpress.com/2009/06/abercrombie_model.jpg"/>
          <p:cNvPicPr>
            <a:picLocks noChangeAspect="1" noChangeArrowheads="1"/>
          </p:cNvPicPr>
          <p:nvPr/>
        </p:nvPicPr>
        <p:blipFill>
          <a:blip r:embed="rId15" cstate="print"/>
          <a:srcRect/>
          <a:stretch>
            <a:fillRect/>
          </a:stretch>
        </p:blipFill>
        <p:spPr bwMode="auto">
          <a:xfrm>
            <a:off x="5220072" y="1988840"/>
            <a:ext cx="2160240" cy="1080120"/>
          </a:xfrm>
          <a:prstGeom prst="rect">
            <a:avLst/>
          </a:prstGeom>
          <a:noFill/>
          <a:ln w="5715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3.bp.blogspot.com/-EjMS96HvnEA/UIk46O-BGcI/AAAAAAAAATg/hg5ejOQt10o/s1600/anxiety-headlines1.jpg"/>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solidFill>
            <a:schemeClr val="accent2">
              <a:lumMod val="40000"/>
              <a:lumOff val="60000"/>
            </a:schemeClr>
          </a:solidFill>
          <a:ln w="57150">
            <a:solidFill>
              <a:schemeClr val="tx1"/>
            </a:solidFill>
          </a:ln>
        </p:spPr>
        <p:txBody>
          <a:bodyPr/>
          <a:lstStyle/>
          <a:p>
            <a:r>
              <a:rPr lang="en-GB" dirty="0" smtClean="0"/>
              <a:t>Final thoughts:</a:t>
            </a:r>
            <a:endParaRPr lang="en-GB" dirty="0"/>
          </a:p>
        </p:txBody>
      </p:sp>
      <p:sp>
        <p:nvSpPr>
          <p:cNvPr id="3" name="Content Placeholder 2"/>
          <p:cNvSpPr>
            <a:spLocks noGrp="1"/>
          </p:cNvSpPr>
          <p:nvPr>
            <p:ph idx="1"/>
          </p:nvPr>
        </p:nvSpPr>
        <p:spPr>
          <a:xfrm>
            <a:off x="395536" y="1628800"/>
            <a:ext cx="8229600" cy="5069157"/>
          </a:xfrm>
          <a:solidFill>
            <a:schemeClr val="accent2">
              <a:lumMod val="40000"/>
              <a:lumOff val="60000"/>
            </a:schemeClr>
          </a:solidFill>
          <a:ln w="57150">
            <a:solidFill>
              <a:schemeClr val="tx1"/>
            </a:solidFill>
          </a:ln>
        </p:spPr>
        <p:txBody>
          <a:bodyPr>
            <a:normAutofit/>
          </a:bodyPr>
          <a:lstStyle/>
          <a:p>
            <a:pPr marL="514350" indent="-514350">
              <a:buFont typeface="+mj-lt"/>
              <a:buAutoNum type="arabicPeriod"/>
            </a:pPr>
            <a:endParaRPr lang="en-GB" sz="2600" b="1" dirty="0" smtClean="0"/>
          </a:p>
          <a:p>
            <a:pPr marL="514350" indent="-514350">
              <a:buFont typeface="+mj-lt"/>
              <a:buAutoNum type="arabicPeriod"/>
            </a:pPr>
            <a:endParaRPr lang="en-GB" sz="2600" b="1" dirty="0"/>
          </a:p>
          <a:p>
            <a:pPr marL="514350" indent="-514350">
              <a:buFont typeface="+mj-lt"/>
              <a:buAutoNum type="arabicPeriod"/>
            </a:pPr>
            <a:endParaRPr lang="en-GB" sz="2600" b="1" dirty="0" smtClean="0"/>
          </a:p>
          <a:p>
            <a:pPr marL="514350" indent="-514350">
              <a:buFont typeface="+mj-lt"/>
              <a:buAutoNum type="arabicPeriod"/>
            </a:pPr>
            <a:endParaRPr lang="en-GB" sz="2600" b="1" dirty="0"/>
          </a:p>
          <a:p>
            <a:pPr marL="0" indent="0">
              <a:buNone/>
            </a:pPr>
            <a:endParaRPr lang="en-GB" b="1" dirty="0" smtClean="0">
              <a:solidFill>
                <a:srgbClr val="0070C0"/>
              </a:solidFill>
            </a:endParaRPr>
          </a:p>
          <a:p>
            <a:endParaRPr lang="en-GB"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2996952"/>
            <a:ext cx="21336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03648" y="4149080"/>
            <a:ext cx="1800200" cy="461665"/>
          </a:xfrm>
          <a:prstGeom prst="rect">
            <a:avLst/>
          </a:prstGeom>
          <a:noFill/>
        </p:spPr>
        <p:txBody>
          <a:bodyPr wrap="square" rtlCol="0">
            <a:spAutoFit/>
          </a:bodyPr>
          <a:lstStyle/>
          <a:p>
            <a:r>
              <a:rPr lang="en-GB" sz="2400" b="1" dirty="0" smtClean="0"/>
              <a:t>Vulnerable?</a:t>
            </a:r>
            <a:endParaRPr lang="en-GB" sz="2400" b="1" dirty="0"/>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080" y="2996952"/>
            <a:ext cx="22733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580112" y="4077072"/>
            <a:ext cx="1451910" cy="461665"/>
          </a:xfrm>
          <a:prstGeom prst="rect">
            <a:avLst/>
          </a:prstGeom>
          <a:noFill/>
        </p:spPr>
        <p:txBody>
          <a:bodyPr wrap="square" rtlCol="0">
            <a:spAutoFit/>
          </a:bodyPr>
          <a:lstStyle/>
          <a:p>
            <a:r>
              <a:rPr lang="en-GB" sz="2400" b="1" dirty="0" smtClean="0"/>
              <a:t>Suicidal?</a:t>
            </a:r>
            <a:endParaRPr lang="en-GB" sz="2400" b="1" dirty="0"/>
          </a:p>
        </p:txBody>
      </p:sp>
      <p:cxnSp>
        <p:nvCxnSpPr>
          <p:cNvPr id="8" name="Straight Connector 7"/>
          <p:cNvCxnSpPr>
            <a:stCxn id="3" idx="0"/>
          </p:cNvCxnSpPr>
          <p:nvPr/>
        </p:nvCxnSpPr>
        <p:spPr>
          <a:xfrm rot="16200000" flipH="1" flipV="1">
            <a:off x="2452935" y="3675857"/>
            <a:ext cx="4104458" cy="10344"/>
          </a:xfrm>
          <a:prstGeom prst="line">
            <a:avLst/>
          </a:prstGeom>
          <a:ln w="571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87824" y="1992763"/>
            <a:ext cx="1512168" cy="369332"/>
          </a:xfrm>
          <a:prstGeom prst="rect">
            <a:avLst/>
          </a:prstGeom>
          <a:noFill/>
        </p:spPr>
        <p:txBody>
          <a:bodyPr wrap="square" rtlCol="0">
            <a:spAutoFit/>
          </a:bodyPr>
          <a:lstStyle/>
          <a:p>
            <a:endParaRPr lang="en-GB" dirty="0"/>
          </a:p>
        </p:txBody>
      </p:sp>
      <p:graphicFrame>
        <p:nvGraphicFramePr>
          <p:cNvPr id="14" name="Diagram 13"/>
          <p:cNvGraphicFramePr/>
          <p:nvPr/>
        </p:nvGraphicFramePr>
        <p:xfrm>
          <a:off x="-252536" y="1700808"/>
          <a:ext cx="4932040" cy="42642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5" name="Diagram 14"/>
          <p:cNvGraphicFramePr/>
          <p:nvPr/>
        </p:nvGraphicFramePr>
        <p:xfrm>
          <a:off x="3923928" y="1124744"/>
          <a:ext cx="4680520" cy="511256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21" name="Picture 14" descr="http://farm3.staticflickr.com/2181/2512997167_d6ba9a5031.jpg"/>
          <p:cNvPicPr>
            <a:picLocks noChangeAspect="1" noChangeArrowheads="1"/>
          </p:cNvPicPr>
          <p:nvPr/>
        </p:nvPicPr>
        <p:blipFill>
          <a:blip r:embed="rId16" cstate="print"/>
          <a:srcRect/>
          <a:stretch>
            <a:fillRect/>
          </a:stretch>
        </p:blipFill>
        <p:spPr bwMode="auto">
          <a:xfrm>
            <a:off x="683568" y="1844824"/>
            <a:ext cx="1368152" cy="10801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Picture 12" descr="http://t1.gstatic.com/images?q=tbn:ANd9GcSMN3M99yj86zfUavtNM1_601CXahhUj_OYOd1_N-0nglYhuMTT_M0PO2Kk"/>
          <p:cNvPicPr>
            <a:picLocks noChangeAspect="1" noChangeArrowheads="1"/>
          </p:cNvPicPr>
          <p:nvPr/>
        </p:nvPicPr>
        <p:blipFill>
          <a:blip r:embed="rId17" cstate="print"/>
          <a:srcRect/>
          <a:stretch>
            <a:fillRect/>
          </a:stretch>
        </p:blipFill>
        <p:spPr bwMode="auto">
          <a:xfrm>
            <a:off x="4211960" y="3861048"/>
            <a:ext cx="1296144" cy="10728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3" name="Picture 4" descr="http://www.drsharma.ca/wp-content/uploads/sharma-obesity-ethnicity.jpeg"/>
          <p:cNvPicPr>
            <a:picLocks noChangeAspect="1" noChangeArrowheads="1"/>
          </p:cNvPicPr>
          <p:nvPr/>
        </p:nvPicPr>
        <p:blipFill>
          <a:blip r:embed="rId18" cstate="print"/>
          <a:srcRect/>
          <a:stretch>
            <a:fillRect/>
          </a:stretch>
        </p:blipFill>
        <p:spPr bwMode="auto">
          <a:xfrm>
            <a:off x="3419872" y="2276872"/>
            <a:ext cx="1224136" cy="10801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5" name="Picture 6" descr="https://encrypted-tbn3.gstatic.com/images?q=tbn:ANd9GcQXl6BNZFQY6JNBnUQN6d_b2R6oFgBL3t87Q86aURgJkSRkfAPs"/>
          <p:cNvPicPr>
            <a:picLocks noChangeAspect="1" noChangeArrowheads="1"/>
          </p:cNvPicPr>
          <p:nvPr/>
        </p:nvPicPr>
        <p:blipFill>
          <a:blip r:embed="rId19" cstate="print"/>
          <a:srcRect/>
          <a:stretch>
            <a:fillRect/>
          </a:stretch>
        </p:blipFill>
        <p:spPr bwMode="auto">
          <a:xfrm>
            <a:off x="7236296" y="1772816"/>
            <a:ext cx="1224136" cy="10801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9" name="Picture 8" descr="http://farm3.staticflickr.com/2472/3725190104_7a2e75862e.jpg"/>
          <p:cNvPicPr>
            <a:picLocks noChangeAspect="1" noChangeArrowheads="1"/>
          </p:cNvPicPr>
          <p:nvPr/>
        </p:nvPicPr>
        <p:blipFill>
          <a:blip r:embed="rId20" cstate="print"/>
          <a:srcRect/>
          <a:stretch>
            <a:fillRect/>
          </a:stretch>
        </p:blipFill>
        <p:spPr bwMode="auto">
          <a:xfrm rot="1476452">
            <a:off x="418607" y="4127055"/>
            <a:ext cx="1162100" cy="10559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4" name="TextBox 33"/>
          <p:cNvSpPr txBox="1"/>
          <p:nvPr/>
        </p:nvSpPr>
        <p:spPr>
          <a:xfrm>
            <a:off x="1403648" y="5517232"/>
            <a:ext cx="7020272" cy="584775"/>
          </a:xfrm>
          <a:prstGeom prst="rect">
            <a:avLst/>
          </a:prstGeom>
          <a:solidFill>
            <a:schemeClr val="accent2">
              <a:lumMod val="40000"/>
              <a:lumOff val="60000"/>
            </a:schemeClr>
          </a:solidFill>
          <a:ln w="28575">
            <a:solidFill>
              <a:schemeClr val="tx1"/>
            </a:solidFill>
          </a:ln>
        </p:spPr>
        <p:txBody>
          <a:bodyPr wrap="square" rtlCol="0">
            <a:spAutoFit/>
          </a:bodyPr>
          <a:lstStyle/>
          <a:p>
            <a:r>
              <a:rPr lang="en-GB" sz="3200" b="1" dirty="0" smtClean="0">
                <a:solidFill>
                  <a:srgbClr val="00B0F0"/>
                </a:solidFill>
              </a:rPr>
              <a:t>Considerations, </a:t>
            </a:r>
            <a:r>
              <a:rPr lang="en-GB" sz="3200" b="1" i="1" dirty="0" smtClean="0">
                <a:solidFill>
                  <a:srgbClr val="00B0F0"/>
                </a:solidFill>
              </a:rPr>
              <a:t>not</a:t>
            </a:r>
            <a:r>
              <a:rPr lang="en-GB" sz="3200" b="1" dirty="0" smtClean="0">
                <a:solidFill>
                  <a:srgbClr val="00B0F0"/>
                </a:solidFill>
              </a:rPr>
              <a:t> expectations</a:t>
            </a:r>
            <a:endParaRPr lang="en-GB" sz="3200" b="1" dirty="0">
              <a:solidFill>
                <a:srgbClr val="00B0F0"/>
              </a:solidFill>
            </a:endParaRPr>
          </a:p>
        </p:txBody>
      </p:sp>
      <p:sp>
        <p:nvSpPr>
          <p:cNvPr id="35" name="TextBox 34"/>
          <p:cNvSpPr txBox="1"/>
          <p:nvPr/>
        </p:nvSpPr>
        <p:spPr>
          <a:xfrm>
            <a:off x="503040" y="6093296"/>
            <a:ext cx="8640960" cy="584775"/>
          </a:xfrm>
          <a:prstGeom prst="rect">
            <a:avLst/>
          </a:prstGeom>
          <a:solidFill>
            <a:schemeClr val="accent2">
              <a:lumMod val="40000"/>
              <a:lumOff val="60000"/>
            </a:schemeClr>
          </a:solidFill>
          <a:ln w="28575">
            <a:solidFill>
              <a:schemeClr val="tx1"/>
            </a:solidFill>
          </a:ln>
        </p:spPr>
        <p:txBody>
          <a:bodyPr wrap="square" rtlCol="0">
            <a:spAutoFit/>
          </a:bodyPr>
          <a:lstStyle/>
          <a:p>
            <a:r>
              <a:rPr lang="en-GB" sz="3200" b="1" dirty="0" smtClean="0">
                <a:solidFill>
                  <a:srgbClr val="FF0000"/>
                </a:solidFill>
              </a:rPr>
              <a:t>Avoid implicitly homogenising and categorising</a:t>
            </a:r>
            <a:endParaRPr lang="en-GB" sz="3200" b="1" dirty="0">
              <a:solidFill>
                <a:srgbClr val="FF0000"/>
              </a:solidFill>
            </a:endParaRPr>
          </a:p>
        </p:txBody>
      </p:sp>
    </p:spTree>
    <p:extLst>
      <p:ext uri="{BB962C8B-B14F-4D97-AF65-F5344CB8AC3E}">
        <p14:creationId xmlns:p14="http://schemas.microsoft.com/office/powerpoint/2010/main" val="300006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par>
                                <p:cTn id="15" presetID="10" presetClass="exit" presetSubtype="0" fill="hold" grpId="1" nodeType="with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3" presetClass="exit" presetSubtype="10" fill="hold" grpId="2" nodeType="withEffect">
                                  <p:stCondLst>
                                    <p:cond delay="0"/>
                                  </p:stCondLst>
                                  <p:childTnLst>
                                    <p:animEffect transition="out" filter="blinds(horizontal)">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nodeType="clickEffect">
                                  <p:stCondLst>
                                    <p:cond delay="0"/>
                                  </p:stCondLst>
                                  <p:childTnLst>
                                    <p:animMotion origin="layout" path="M -2.77778E-7 2.71676E-6 L 0.00156 0.29271 " pathEditMode="relative" rAng="0" ptsTypes="AA">
                                      <p:cBhvr>
                                        <p:cTn id="29" dur="2000" fill="hold"/>
                                        <p:tgtEl>
                                          <p:spTgt spid="1026"/>
                                        </p:tgtEl>
                                        <p:attrNameLst>
                                          <p:attrName>ppt_x</p:attrName>
                                          <p:attrName>ppt_y</p:attrName>
                                        </p:attrNameLst>
                                      </p:cBhvr>
                                      <p:rCtr x="1" y="146"/>
                                    </p:animMotion>
                                  </p:childTnLst>
                                </p:cTn>
                              </p:par>
                              <p:par>
                                <p:cTn id="30" presetID="42" presetClass="path" presetSubtype="0" accel="50000" decel="50000" fill="hold" nodeType="withEffect">
                                  <p:stCondLst>
                                    <p:cond delay="0"/>
                                  </p:stCondLst>
                                  <p:childTnLst>
                                    <p:animMotion origin="layout" path="M 0.00157 -0.07607 L 0.00157 0.29109 " pathEditMode="relative" rAng="0" ptsTypes="AA">
                                      <p:cBhvr>
                                        <p:cTn id="31" dur="2000" fill="hold"/>
                                        <p:tgtEl>
                                          <p:spTgt spid="1027"/>
                                        </p:tgtEl>
                                        <p:attrNameLst>
                                          <p:attrName>ppt_x</p:attrName>
                                          <p:attrName>ppt_y</p:attrName>
                                        </p:attrNameLst>
                                      </p:cBhvr>
                                      <p:rCtr x="0" y="184"/>
                                    </p:animMotion>
                                  </p:childTnLst>
                                </p:cTn>
                              </p:par>
                              <p:par>
                                <p:cTn id="32" presetID="3"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childTnLst>
                          </p:cTn>
                        </p:par>
                        <p:par>
                          <p:cTn id="43" fill="hold">
                            <p:stCondLst>
                              <p:cond delay="500"/>
                            </p:stCondLst>
                            <p:childTnLst>
                              <p:par>
                                <p:cTn id="44" presetID="3" presetClass="exit" presetSubtype="10" fill="hold" grpId="1" nodeType="afterEffect">
                                  <p:stCondLst>
                                    <p:cond delay="0"/>
                                  </p:stCondLst>
                                  <p:childTnLst>
                                    <p:animEffect transition="out" filter="blinds(horizontal)">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childTnLst>
                          </p:cTn>
                        </p:par>
                        <p:par>
                          <p:cTn id="47" fill="hold">
                            <p:stCondLst>
                              <p:cond delay="1000"/>
                            </p:stCondLst>
                            <p:childTnLst>
                              <p:par>
                                <p:cTn id="48" presetID="3" presetClass="exit" presetSubtype="10" fill="hold" nodeType="afterEffect">
                                  <p:stCondLst>
                                    <p:cond delay="0"/>
                                  </p:stCondLst>
                                  <p:childTnLst>
                                    <p:animEffect transition="out" filter="blinds(horizontal)">
                                      <p:cBhvr>
                                        <p:cTn id="49" dur="500"/>
                                        <p:tgtEl>
                                          <p:spTgt spid="8"/>
                                        </p:tgtEl>
                                      </p:cBhvr>
                                    </p:animEffect>
                                    <p:set>
                                      <p:cBhvr>
                                        <p:cTn id="50" dur="1" fill="hold">
                                          <p:stCondLst>
                                            <p:cond delay="499"/>
                                          </p:stCondLst>
                                        </p:cTn>
                                        <p:tgtEl>
                                          <p:spTgt spid="8"/>
                                        </p:tgtEl>
                                        <p:attrNameLst>
                                          <p:attrName>style.visibility</p:attrName>
                                        </p:attrNameLst>
                                      </p:cBhvr>
                                      <p:to>
                                        <p:strVal val="hidden"/>
                                      </p:to>
                                    </p:set>
                                  </p:childTnLst>
                                </p:cTn>
                              </p:par>
                            </p:childTnLst>
                          </p:cTn>
                        </p:par>
                        <p:par>
                          <p:cTn id="51" fill="hold">
                            <p:stCondLst>
                              <p:cond delay="1500"/>
                            </p:stCondLst>
                            <p:childTnLst>
                              <p:par>
                                <p:cTn id="52" presetID="3" presetClass="entr" presetSubtype="10" fill="hold"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linds(horizontal)">
                                      <p:cBhvr>
                                        <p:cTn id="54" dur="500"/>
                                        <p:tgtEl>
                                          <p:spTgt spid="21"/>
                                        </p:tgtEl>
                                      </p:cBhvr>
                                    </p:animEffect>
                                  </p:childTnLst>
                                </p:cTn>
                              </p:par>
                            </p:childTnLst>
                          </p:cTn>
                        </p:par>
                        <p:par>
                          <p:cTn id="55" fill="hold">
                            <p:stCondLst>
                              <p:cond delay="2000"/>
                            </p:stCondLst>
                            <p:childTnLst>
                              <p:par>
                                <p:cTn id="56" presetID="3" presetClass="entr" presetSubtype="10"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linds(horizontal)">
                                      <p:cBhvr>
                                        <p:cTn id="58" dur="500"/>
                                        <p:tgtEl>
                                          <p:spTgt spid="22"/>
                                        </p:tgtEl>
                                      </p:cBhvr>
                                    </p:animEffect>
                                  </p:childTnLst>
                                </p:cTn>
                              </p:par>
                            </p:childTnLst>
                          </p:cTn>
                        </p:par>
                        <p:par>
                          <p:cTn id="59" fill="hold">
                            <p:stCondLst>
                              <p:cond delay="2500"/>
                            </p:stCondLst>
                            <p:childTnLst>
                              <p:par>
                                <p:cTn id="60" presetID="3" presetClass="entr" presetSubtype="10"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linds(horizontal)">
                                      <p:cBhvr>
                                        <p:cTn id="62" dur="500"/>
                                        <p:tgtEl>
                                          <p:spTgt spid="23"/>
                                        </p:tgtEl>
                                      </p:cBhvr>
                                    </p:animEffect>
                                  </p:childTnLst>
                                </p:cTn>
                              </p:par>
                            </p:childTnLst>
                          </p:cTn>
                        </p:par>
                        <p:par>
                          <p:cTn id="63" fill="hold">
                            <p:stCondLst>
                              <p:cond delay="3000"/>
                            </p:stCondLst>
                            <p:childTnLst>
                              <p:par>
                                <p:cTn id="64" presetID="3" presetClass="entr" presetSubtype="1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blinds(horizontal)">
                                      <p:cBhvr>
                                        <p:cTn id="66" dur="500"/>
                                        <p:tgtEl>
                                          <p:spTgt spid="25"/>
                                        </p:tgtEl>
                                      </p:cBhvr>
                                    </p:animEffect>
                                  </p:childTnLst>
                                </p:cTn>
                              </p:par>
                            </p:childTnLst>
                          </p:cTn>
                        </p:par>
                        <p:par>
                          <p:cTn id="67" fill="hold">
                            <p:stCondLst>
                              <p:cond delay="3500"/>
                            </p:stCondLst>
                            <p:childTnLst>
                              <p:par>
                                <p:cTn id="68" presetID="3" presetClass="entr" presetSubtype="10" fill="hold"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blinds(horizontal)">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childTnLst>
                          </p:cTn>
                        </p:par>
                        <p:par>
                          <p:cTn id="75" fill="hold">
                            <p:stCondLst>
                              <p:cond delay="0"/>
                            </p:stCondLst>
                            <p:childTnLst>
                              <p:par>
                                <p:cTn id="76" presetID="3" presetClass="entr" presetSubtype="10"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blinds(horizontal)">
                                      <p:cBhvr>
                                        <p:cTn id="7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6" grpId="2"/>
      <p:bldGraphic spid="14" grpId="0">
        <p:bldAsOne/>
      </p:bldGraphic>
      <p:bldGraphic spid="14" grpId="1">
        <p:bldAsOne/>
      </p:bldGraphic>
      <p:bldGraphic spid="15" grpId="0">
        <p:bldAsOne/>
      </p:bldGraphic>
      <p:bldGraphic spid="15" grpId="1">
        <p:bldAsOne/>
      </p:bldGraphic>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3.bp.blogspot.com/-EjMS96HvnEA/UIk46O-BGcI/AAAAAAAAATg/hg5ejOQt10o/s1600/anxiety-headlines1.jpg"/>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solidFill>
            <a:schemeClr val="accent2">
              <a:lumMod val="40000"/>
              <a:lumOff val="60000"/>
            </a:schemeClr>
          </a:solidFill>
          <a:ln w="57150">
            <a:solidFill>
              <a:schemeClr val="tx1"/>
            </a:solidFill>
          </a:ln>
        </p:spPr>
        <p:txBody>
          <a:bodyPr/>
          <a:lstStyle/>
          <a:p>
            <a:r>
              <a:rPr lang="en-GB" dirty="0" smtClean="0"/>
              <a:t>Thank You For Listening!</a:t>
            </a:r>
            <a:endParaRPr lang="en-GB" dirty="0"/>
          </a:p>
        </p:txBody>
      </p:sp>
      <p:sp>
        <p:nvSpPr>
          <p:cNvPr id="3" name="Content Placeholder 2"/>
          <p:cNvSpPr>
            <a:spLocks noGrp="1"/>
          </p:cNvSpPr>
          <p:nvPr>
            <p:ph idx="1"/>
          </p:nvPr>
        </p:nvSpPr>
        <p:spPr>
          <a:solidFill>
            <a:schemeClr val="accent2">
              <a:lumMod val="40000"/>
              <a:lumOff val="60000"/>
            </a:schemeClr>
          </a:solidFill>
          <a:ln w="57150">
            <a:solidFill>
              <a:schemeClr val="tx1"/>
            </a:solidFill>
          </a:ln>
        </p:spPr>
        <p:txBody>
          <a:bodyPr>
            <a:normAutofit/>
          </a:bodyPr>
          <a:lstStyle/>
          <a:p>
            <a:pPr>
              <a:buNone/>
            </a:pPr>
            <a:r>
              <a:rPr lang="en-GB" b="1" dirty="0" smtClean="0">
                <a:solidFill>
                  <a:srgbClr val="0070C0"/>
                </a:solidFill>
                <a:hlinkClick r:id="rId3"/>
              </a:rPr>
              <a:t>Lauren.ward@northampton.ac.uk</a:t>
            </a:r>
            <a:endParaRPr lang="en-GB" b="1" dirty="0" smtClean="0">
              <a:solidFill>
                <a:srgbClr val="0070C0"/>
              </a:solidFill>
            </a:endParaRPr>
          </a:p>
          <a:p>
            <a:pPr>
              <a:buNone/>
            </a:pPr>
            <a:endParaRPr lang="en-GB" b="1" dirty="0" smtClean="0">
              <a:solidFill>
                <a:srgbClr val="0070C0"/>
              </a:solidFill>
            </a:endParaRPr>
          </a:p>
          <a:p>
            <a:pPr>
              <a:buNone/>
            </a:pPr>
            <a:endParaRPr lang="en-GB" b="1" dirty="0" smtClean="0">
              <a:solidFill>
                <a:srgbClr val="0070C0"/>
              </a:solidFill>
            </a:endParaRPr>
          </a:p>
          <a:p>
            <a:pPr>
              <a:buNone/>
            </a:pPr>
            <a:endParaRPr lang="en-GB" b="1" dirty="0" smtClean="0">
              <a:solidFill>
                <a:srgbClr val="0070C0"/>
              </a:solidFill>
            </a:endParaRPr>
          </a:p>
          <a:p>
            <a:pPr>
              <a:buNone/>
            </a:pPr>
            <a:r>
              <a:rPr lang="en-GB" b="1" dirty="0" smtClean="0">
                <a:solidFill>
                  <a:srgbClr val="0070C0"/>
                </a:solidFill>
              </a:rPr>
              <a:t>Twitter: Lauren8Ward</a:t>
            </a:r>
          </a:p>
          <a:p>
            <a:pPr>
              <a:buNone/>
            </a:pPr>
            <a:endParaRPr lang="en-GB" b="1" dirty="0" smtClean="0">
              <a:solidFill>
                <a:srgbClr val="0070C0"/>
              </a:solidFill>
            </a:endParaRPr>
          </a:p>
          <a:p>
            <a:endParaRPr lang="en-GB" dirty="0"/>
          </a:p>
        </p:txBody>
      </p:sp>
      <p:pic>
        <p:nvPicPr>
          <p:cNvPr id="1028" name="Picture 4" descr="https://admissionblog.usc.edu/files/2013/05/Question-Mark.jpg"/>
          <p:cNvPicPr>
            <a:picLocks noChangeAspect="1" noChangeArrowheads="1"/>
          </p:cNvPicPr>
          <p:nvPr/>
        </p:nvPicPr>
        <p:blipFill>
          <a:blip r:embed="rId4" cstate="print"/>
          <a:srcRect/>
          <a:stretch>
            <a:fillRect/>
          </a:stretch>
        </p:blipFill>
        <p:spPr bwMode="auto">
          <a:xfrm>
            <a:off x="7164288" y="2060848"/>
            <a:ext cx="1369070" cy="33611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0" name="Picture 6" descr="https://si0.twimg.com/profile_images/2284174758/v65oai7fxn47qv9nectx.png"/>
          <p:cNvPicPr>
            <a:picLocks noChangeAspect="1" noChangeArrowheads="1"/>
          </p:cNvPicPr>
          <p:nvPr/>
        </p:nvPicPr>
        <p:blipFill>
          <a:blip r:embed="rId5" cstate="print"/>
          <a:srcRect/>
          <a:stretch>
            <a:fillRect/>
          </a:stretch>
        </p:blipFill>
        <p:spPr bwMode="auto">
          <a:xfrm rot="19365223">
            <a:off x="4126660" y="2551611"/>
            <a:ext cx="1728192" cy="172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00067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3.bp.blogspot.com/-EjMS96HvnEA/UIk46O-BGcI/AAAAAAAAATg/hg5ejOQt10o/s1600/anxiety-headlines1.jpg"/>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solidFill>
            <a:schemeClr val="accent2">
              <a:lumMod val="40000"/>
              <a:lumOff val="60000"/>
            </a:schemeClr>
          </a:solidFill>
          <a:ln w="57150">
            <a:solidFill>
              <a:schemeClr val="tx1"/>
            </a:solidFill>
          </a:ln>
        </p:spPr>
        <p:txBody>
          <a:bodyPr>
            <a:normAutofit/>
          </a:bodyPr>
          <a:lstStyle/>
          <a:p>
            <a:r>
              <a:rPr lang="en-GB" dirty="0" smtClean="0"/>
              <a:t>References:</a:t>
            </a:r>
            <a:endParaRPr lang="en-GB" dirty="0"/>
          </a:p>
        </p:txBody>
      </p:sp>
      <p:sp>
        <p:nvSpPr>
          <p:cNvPr id="3" name="Content Placeholder 2"/>
          <p:cNvSpPr>
            <a:spLocks noGrp="1"/>
          </p:cNvSpPr>
          <p:nvPr>
            <p:ph idx="1"/>
          </p:nvPr>
        </p:nvSpPr>
        <p:spPr>
          <a:solidFill>
            <a:schemeClr val="accent2">
              <a:lumMod val="40000"/>
              <a:lumOff val="60000"/>
            </a:schemeClr>
          </a:solidFill>
          <a:ln w="57150">
            <a:solidFill>
              <a:schemeClr val="tx1"/>
            </a:solidFill>
          </a:ln>
        </p:spPr>
        <p:txBody>
          <a:bodyPr>
            <a:normAutofit/>
          </a:bodyPr>
          <a:lstStyle/>
          <a:p>
            <a:pPr>
              <a:buNone/>
            </a:pPr>
            <a:endParaRPr lang="en-GB" sz="1100" b="1" dirty="0" smtClean="0">
              <a:solidFill>
                <a:srgbClr val="0070C0"/>
              </a:solidFill>
            </a:endParaRPr>
          </a:p>
          <a:p>
            <a:pPr>
              <a:buNone/>
            </a:pPr>
            <a:r>
              <a:rPr lang="en-GB" sz="1100" dirty="0" err="1" smtClean="0"/>
              <a:t>Kolbo</a:t>
            </a:r>
            <a:r>
              <a:rPr lang="en-GB" sz="1100" dirty="0" smtClean="0"/>
              <a:t>, J.R., Blakeley, E.H., and </a:t>
            </a:r>
            <a:r>
              <a:rPr lang="en-GB" sz="1100" dirty="0" err="1" smtClean="0"/>
              <a:t>Engelman</a:t>
            </a:r>
            <a:r>
              <a:rPr lang="en-GB" sz="1100" dirty="0" smtClean="0"/>
              <a:t>, D. (1996) "Children who witness domestic violence: A review of the empirical literature" </a:t>
            </a:r>
            <a:r>
              <a:rPr lang="en-GB" sz="1100" i="1" dirty="0" smtClean="0"/>
              <a:t>Journal of Interpersonal Violence</a:t>
            </a:r>
            <a:r>
              <a:rPr lang="en-GB" sz="1100" dirty="0" smtClean="0"/>
              <a:t> Vol.11, No.2, p.281; Morley, R. and </a:t>
            </a:r>
            <a:r>
              <a:rPr lang="en-GB" sz="1100" dirty="0" err="1" smtClean="0"/>
              <a:t>Mullender</a:t>
            </a:r>
            <a:r>
              <a:rPr lang="en-GB" sz="1100" dirty="0" smtClean="0"/>
              <a:t>, A. (1994) "Domestic violence and children: what we know from research" in </a:t>
            </a:r>
            <a:r>
              <a:rPr lang="en-GB" sz="1100" dirty="0" err="1" smtClean="0"/>
              <a:t>Mullender</a:t>
            </a:r>
            <a:r>
              <a:rPr lang="en-GB" sz="1100" dirty="0" smtClean="0"/>
              <a:t>, A. and Morley, R. </a:t>
            </a:r>
            <a:r>
              <a:rPr lang="en-GB" sz="1100" i="1" dirty="0" smtClean="0"/>
              <a:t>Children living with domestic violence; Putting men's abuse of women on the childcare agenda</a:t>
            </a:r>
            <a:r>
              <a:rPr lang="en-GB" sz="1100" dirty="0" smtClean="0"/>
              <a:t> (London: Whiting and Birch Ltd.); Hester, M., Pearson, C., and </a:t>
            </a:r>
            <a:r>
              <a:rPr lang="en-GB" sz="1100" dirty="0" err="1" smtClean="0"/>
              <a:t>Harwin</a:t>
            </a:r>
            <a:r>
              <a:rPr lang="en-GB" sz="1100" dirty="0" smtClean="0"/>
              <a:t>, N. (2000) </a:t>
            </a:r>
            <a:r>
              <a:rPr lang="en-GB" sz="1100" i="1" dirty="0" smtClean="0"/>
              <a:t>Making an impact: Children and domestic violence: A reader</a:t>
            </a:r>
            <a:r>
              <a:rPr lang="en-GB" sz="1100" dirty="0" smtClean="0"/>
              <a:t> (London: Jessica Kingsley).</a:t>
            </a:r>
          </a:p>
          <a:p>
            <a:pPr>
              <a:buNone/>
            </a:pPr>
            <a:r>
              <a:rPr lang="en-GB" sz="1100" dirty="0" err="1" smtClean="0"/>
              <a:t>Leadbeater</a:t>
            </a:r>
            <a:r>
              <a:rPr lang="en-GB" sz="1100" dirty="0" smtClean="0"/>
              <a:t>, B.J., </a:t>
            </a:r>
            <a:r>
              <a:rPr lang="en-GB" sz="1100" dirty="0" err="1" smtClean="0"/>
              <a:t>Kuperminc</a:t>
            </a:r>
            <a:r>
              <a:rPr lang="en-GB" sz="1100" dirty="0" smtClean="0"/>
              <a:t>, G.P., </a:t>
            </a:r>
            <a:r>
              <a:rPr lang="en-GB" sz="1100" dirty="0" err="1" smtClean="0"/>
              <a:t>Blatt</a:t>
            </a:r>
            <a:r>
              <a:rPr lang="en-GB" sz="1100" dirty="0" smtClean="0"/>
              <a:t>, S.J., Hertzog, C. (1999). A multivariate model of gender differences in adolescents internalising and externalising problems, Developmental </a:t>
            </a:r>
            <a:r>
              <a:rPr lang="en-GB" sz="1100" dirty="0" err="1" smtClean="0"/>
              <a:t>Ppsychology</a:t>
            </a:r>
            <a:r>
              <a:rPr lang="en-GB" sz="1100" dirty="0" smtClean="0"/>
              <a:t>, 35, (5), pp, 1268-1282.</a:t>
            </a:r>
          </a:p>
          <a:p>
            <a:pPr>
              <a:buNone/>
            </a:pPr>
            <a:r>
              <a:rPr lang="en-GB" sz="1100" dirty="0" smtClean="0"/>
              <a:t>Statistics eating disorder</a:t>
            </a:r>
          </a:p>
          <a:p>
            <a:pPr>
              <a:buNone/>
            </a:pPr>
            <a:r>
              <a:rPr lang="en-GB" sz="1100" dirty="0" smtClean="0">
                <a:hlinkClick r:id="rId3"/>
              </a:rPr>
              <a:t>http://www.nimh.nih.gov/statistics/1eat_child.shtml</a:t>
            </a:r>
            <a:endParaRPr lang="en-GB" sz="1100" dirty="0" smtClean="0"/>
          </a:p>
          <a:p>
            <a:pPr>
              <a:buNone/>
            </a:pPr>
            <a:r>
              <a:rPr lang="en-GB" sz="1100" smtClean="0"/>
              <a:t>Suicide </a:t>
            </a:r>
            <a:r>
              <a:rPr lang="en-GB" sz="1100" dirty="0" smtClean="0"/>
              <a:t>gender rock</a:t>
            </a:r>
          </a:p>
          <a:p>
            <a:pPr>
              <a:buNone/>
            </a:pPr>
            <a:r>
              <a:rPr lang="en-GB" sz="1100" dirty="0" smtClean="0">
                <a:hlinkClick r:id="rId4"/>
              </a:rPr>
              <a:t>http://www.guardian.co.uk/commentisfree/2013/jan/23/suicide-rates-men-gender-issue</a:t>
            </a:r>
            <a:endParaRPr lang="en-GB" sz="1100" dirty="0" smtClean="0"/>
          </a:p>
          <a:p>
            <a:pPr>
              <a:buNone/>
            </a:pPr>
            <a:r>
              <a:rPr lang="en-GB" sz="1100" dirty="0" smtClean="0"/>
              <a:t>Domestic violence</a:t>
            </a:r>
          </a:p>
          <a:p>
            <a:pPr>
              <a:buNone/>
            </a:pPr>
            <a:r>
              <a:rPr lang="en-GB" sz="1100" dirty="0" smtClean="0">
                <a:hlinkClick r:id="rId5"/>
              </a:rPr>
              <a:t>http://www.womensaid.org.uk/domestic-violence-articles.asp?section=00010001002200040001&amp;itemid=940</a:t>
            </a:r>
            <a:endParaRPr lang="en-GB" sz="1100" dirty="0" smtClean="0"/>
          </a:p>
          <a:p>
            <a:pPr>
              <a:buNone/>
            </a:pPr>
            <a:r>
              <a:rPr lang="en-GB" sz="1100" dirty="0" smtClean="0"/>
              <a:t>Riots</a:t>
            </a:r>
          </a:p>
          <a:p>
            <a:pPr>
              <a:buNone/>
            </a:pPr>
            <a:r>
              <a:rPr lang="en-GB" sz="1100" dirty="0" smtClean="0"/>
              <a:t>http://www.guardian.co.uk/uk/2011/dec/05/who-were-the-rioters</a:t>
            </a:r>
          </a:p>
          <a:p>
            <a:endParaRPr lang="en-GB" dirty="0"/>
          </a:p>
        </p:txBody>
      </p:sp>
    </p:spTree>
    <p:extLst>
      <p:ext uri="{BB962C8B-B14F-4D97-AF65-F5344CB8AC3E}">
        <p14:creationId xmlns:p14="http://schemas.microsoft.com/office/powerpoint/2010/main" val="3000067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3.bp.blogspot.com/-EjMS96HvnEA/UIk46O-BGcI/AAAAAAAAATg/hg5ejOQt10o/s1600/anxiety-headlines1.jpg"/>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solidFill>
            <a:schemeClr val="accent2">
              <a:lumMod val="40000"/>
              <a:lumOff val="60000"/>
            </a:schemeClr>
          </a:solidFill>
          <a:ln w="57150">
            <a:solidFill>
              <a:schemeClr val="tx1"/>
            </a:solidFill>
          </a:ln>
        </p:spPr>
        <p:txBody>
          <a:bodyPr/>
          <a:lstStyle/>
          <a:p>
            <a:r>
              <a:rPr lang="en-GB" dirty="0" smtClean="0"/>
              <a:t>Overview</a:t>
            </a:r>
            <a:endParaRPr lang="en-GB" dirty="0"/>
          </a:p>
        </p:txBody>
      </p:sp>
      <p:sp>
        <p:nvSpPr>
          <p:cNvPr id="3" name="Content Placeholder 2"/>
          <p:cNvSpPr>
            <a:spLocks noGrp="1"/>
          </p:cNvSpPr>
          <p:nvPr>
            <p:ph idx="1"/>
          </p:nvPr>
        </p:nvSpPr>
        <p:spPr>
          <a:xfrm>
            <a:off x="467544" y="1556792"/>
            <a:ext cx="8229600" cy="4709117"/>
          </a:xfrm>
          <a:solidFill>
            <a:schemeClr val="accent2">
              <a:lumMod val="40000"/>
              <a:lumOff val="60000"/>
            </a:schemeClr>
          </a:solidFill>
          <a:ln w="57150">
            <a:solidFill>
              <a:schemeClr val="tx1"/>
            </a:solidFill>
          </a:ln>
        </p:spPr>
        <p:txBody>
          <a:bodyPr>
            <a:normAutofit/>
          </a:bodyPr>
          <a:lstStyle/>
          <a:p>
            <a:pPr marL="514350" indent="-514350">
              <a:buFont typeface="+mj-lt"/>
              <a:buAutoNum type="arabicPeriod"/>
            </a:pPr>
            <a:r>
              <a:rPr lang="en-GB" dirty="0" smtClean="0"/>
              <a:t>Gender; What it is and why its important</a:t>
            </a:r>
          </a:p>
          <a:p>
            <a:pPr marL="514350" indent="-514350">
              <a:buFont typeface="+mj-lt"/>
              <a:buAutoNum type="arabicPeriod"/>
            </a:pPr>
            <a:endParaRPr lang="en-GB" dirty="0" smtClean="0"/>
          </a:p>
          <a:p>
            <a:pPr marL="514350" indent="-514350">
              <a:buFont typeface="+mj-lt"/>
              <a:buAutoNum type="arabicPeriod"/>
            </a:pPr>
            <a:r>
              <a:rPr lang="en-GB" dirty="0" smtClean="0"/>
              <a:t>Gender Roles Hypothesis</a:t>
            </a:r>
          </a:p>
          <a:p>
            <a:pPr marL="514350" indent="-514350">
              <a:buFont typeface="+mj-lt"/>
              <a:buAutoNum type="arabicPeriod"/>
            </a:pPr>
            <a:endParaRPr lang="en-GB" dirty="0" smtClean="0"/>
          </a:p>
          <a:p>
            <a:pPr marL="514350" indent="-514350">
              <a:buFont typeface="+mj-lt"/>
              <a:buAutoNum type="arabicPeriod"/>
            </a:pPr>
            <a:r>
              <a:rPr lang="en-GB" dirty="0" smtClean="0"/>
              <a:t>“Big Boys Don't Cry”...?</a:t>
            </a:r>
          </a:p>
          <a:p>
            <a:pPr marL="514350" indent="-514350">
              <a:buFont typeface="+mj-lt"/>
              <a:buAutoNum type="arabicPeriod"/>
            </a:pPr>
            <a:endParaRPr lang="en-GB" dirty="0" smtClean="0"/>
          </a:p>
          <a:p>
            <a:pPr marL="514350" indent="-514350">
              <a:buFont typeface="+mj-lt"/>
              <a:buAutoNum type="arabicPeriod"/>
            </a:pPr>
            <a:r>
              <a:rPr lang="en-GB" dirty="0" smtClean="0"/>
              <a:t>Final Thoughts</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3.bp.blogspot.com/-EjMS96HvnEA/UIk46O-BGcI/AAAAAAAAATg/hg5ejOQt10o/s1600/anxiety-headlines1.jpg"/>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solidFill>
            <a:schemeClr val="accent2">
              <a:lumMod val="40000"/>
              <a:lumOff val="60000"/>
            </a:schemeClr>
          </a:solidFill>
          <a:ln w="57150">
            <a:solidFill>
              <a:schemeClr val="tx1"/>
            </a:solidFill>
          </a:ln>
        </p:spPr>
        <p:txBody>
          <a:bodyPr/>
          <a:lstStyle/>
          <a:p>
            <a:r>
              <a:rPr lang="en-GB" dirty="0" smtClean="0"/>
              <a:t>What do we </a:t>
            </a:r>
            <a:r>
              <a:rPr lang="en-GB" i="1" u="sng" dirty="0" smtClean="0"/>
              <a:t>mean</a:t>
            </a:r>
            <a:r>
              <a:rPr lang="en-GB" dirty="0" smtClean="0"/>
              <a:t> by Gender?(1)</a:t>
            </a:r>
            <a:endParaRPr lang="en-GB" dirty="0"/>
          </a:p>
        </p:txBody>
      </p:sp>
      <p:sp>
        <p:nvSpPr>
          <p:cNvPr id="3" name="Content Placeholder 2"/>
          <p:cNvSpPr>
            <a:spLocks noGrp="1"/>
          </p:cNvSpPr>
          <p:nvPr>
            <p:ph idx="1"/>
          </p:nvPr>
        </p:nvSpPr>
        <p:spPr>
          <a:solidFill>
            <a:schemeClr val="accent2">
              <a:lumMod val="40000"/>
              <a:lumOff val="60000"/>
            </a:schemeClr>
          </a:solidFill>
          <a:ln w="57150">
            <a:solidFill>
              <a:schemeClr val="tx1"/>
            </a:solidFill>
          </a:ln>
        </p:spPr>
        <p:txBody>
          <a:bodyPr>
            <a:normAutofit/>
          </a:bodyPr>
          <a:lstStyle/>
          <a:p>
            <a:pPr algn="ctr">
              <a:buNone/>
            </a:pPr>
            <a:endParaRPr lang="en-GB" sz="2400" dirty="0" smtClean="0"/>
          </a:p>
          <a:p>
            <a:pPr algn="ctr">
              <a:buNone/>
            </a:pPr>
            <a:r>
              <a:rPr lang="en-GB" sz="2400" dirty="0" smtClean="0"/>
              <a:t>‘...how we are </a:t>
            </a:r>
            <a:r>
              <a:rPr lang="en-GB" sz="2400" b="1" dirty="0" smtClean="0"/>
              <a:t>perceived and expected to think and act as women and men </a:t>
            </a:r>
            <a:r>
              <a:rPr lang="en-GB" sz="2400" dirty="0" smtClean="0"/>
              <a:t>because of the way society is organised, and </a:t>
            </a:r>
            <a:r>
              <a:rPr lang="en-GB" sz="2400" b="1" dirty="0" smtClean="0"/>
              <a:t>not because of our biological differences</a:t>
            </a:r>
            <a:r>
              <a:rPr lang="en-GB" sz="2400" dirty="0" smtClean="0"/>
              <a:t>’</a:t>
            </a:r>
          </a:p>
          <a:p>
            <a:pPr algn="ctr">
              <a:buNone/>
            </a:pPr>
            <a:r>
              <a:rPr lang="en-GB" sz="2400" dirty="0" smtClean="0"/>
              <a:t>(WHO, 1998)</a:t>
            </a:r>
            <a:endParaRPr lang="en-GB" sz="2400" dirty="0"/>
          </a:p>
        </p:txBody>
      </p:sp>
      <p:sp>
        <p:nvSpPr>
          <p:cNvPr id="1026" name="AutoShape 2" descr="data:image/jpeg;base64,/9j/4AAQSkZJRgABAQAAAQABAAD/2wCEAAkGBxQSEhUUExQWFBUWFxoaFxcVGBQXHBYcFxwXFxgYHBcYHCggGBolHBgXJDEhJSksLi4uFx8zODMsNygtLisBCgoKDg0OGxAQGiwkHyQsLCwsLCwsLCwsLCwsLCwsLCwsLCwsLCwsLCwsLCwsLCwsLCwsLCwsLCwsLCwsLCwsLP/AABEIAOEA4QMBIgACEQEDEQH/xAAcAAABBQEBAQAAAAAAAAAAAAAGAAECBAUHAwj/xAA/EAABAwIEAwUFBgUDBAMAAAABAAIRAwQFEiExBkFREyJhcYEHMpGxwUJyodHh8BQjM1LxYpKiJHOCszRDY//EABoBAAMBAQEBAAAAAAAAAAAAAAIDBAEABQb/xAAoEQACAgICAgICAQUBAAAAAAAAAQIRAyESMQRBIjITUSMzQmGBsVL/2gAMAwEAAhEDEQA/AAGFIBIKS88+hQ8JwkE6wNCKSUJ0LYVCCSSdYaOE4CQXtSZK2jiDBGpVmxpUnOh9QNPQAuP4LyxGgWs6E/sBZ2FsyuDi7KAR+9N0UY2rJsuZp0jpmCcGUaoBLn69BH+FvD2b0gZEuH3vpCzsC4/otYGRo0buIn0/ytxnE1KoB/MNOdodHzEdEalFKmSzllb0z2fwNalkdnBjeT+qE8a4AaNaVSP9LxA/3Db1CMLG7znu3Ug7AkH5wvLHsOuS3NSqB0ctp9RojtSWkBGc4S3I5HimDVqBiowgcnDUHycNCs0hFtbiKo1xp1BBnVrgNfQ6FeThQqjvUwD1YcpHjGxSWi2OX9guU7Vt3vD8NzUX9oOkQ4eixXAgwRCEapJ9DOaoOanJTOctRpApJyUy0yhiFGFNMVoLRFMnKQWgDJJ0lxxEKQCiAphYMQgnlJOsDEEiEydAwhJ40TKULkcILZwW0zOEx+fOFlUhqNF1bhHhEZW1KwiRIZ9T4JkYuXQjNlUFsDcYwh7nZgCR8oCHnYNVeYDSfJfQVbCmOEBoA29E9rg9NmzQjWOSZC/Ii1s+dK2D1mbtcPRaGD40LT/6mvf/AHVG5o8p1+ELv1xg9N4hzQZ8AhbF+BrZwPcIJ6ckUoP2ZHLCXQFUON2VTFQ1GmPsim1o+J2W1hvEDwM1Ks2o3mx5Ex5tCHcd4CLJNMk+aC69rVoO2LSEpQi+nsbyaW1aOw4lhttiFLO5pY4faZlIHn0/eqArzC61o+NXtB0dB+HmqXCvFNSnWaCTDu6fGf3zXYG29OtTZMFr2keE6fn+CLfUhdrtdANgdPthocruXTz8loYrwxUcyXU9R9pv71WjQsqTH/2wfijjD6YDRDszSNPA9EMFYU8rhtHz9eWrmOIIVUrtPFXCtO4a5zBlqDUjr5eK5BiFk6k8tcNfmuaoqw5lNf5KiSRShCh4iolOAkVoLIpBJIuWgUPCSjmSXWdQgVIKIUguCQk6QTrAxkpTJFDR1kpUgVAFTC5I2wp4Bwnt7gEiWs7x8egXbqbECey7DMlDtCNahn0Gg+qPGqvGqR4/lT5TPSFJoUQvQBMSI2Oqtw2V71CvB66RsNGLiNuCOqAsfwsPBBby3XR7oaIexWkIJUeSO7R6WGfpnDsVws0XjQzOi6HhmK9iwU3HcZxJ23zD4FSr4Ka7y7KMtMFxdy029UBYniTn1i6Ia3lsA0RA9dF250a1GFhzjmLZawAOrtee+h5rU4Xx18ZZludzCNdgSAfPT9wubsxftq9J9Q6aDy2BPzRZwTijXVXNAkds4z0BzHn4lC4NbO5qSoPr/EexcKjj3Q/I6dIDvdJ9YHqs/ivh1tecu59wjqRI9Chfi/Hw8XNFpLszDlPTs9Z80X8DYkLuwpHd4aGnxdT0/FuX4pijaEcnB6OQ3FAscWuEEGCF4go09pOHZajK7RDao/5NgFA5KBqj08c+UUyZK8yVEuUCg5BUSlME0pwuOEkl6p1oJNSCjKdMMJSnUUiVgaHKZJJAcPKftA3V2yZa/DLKJrTXa1zA0mHbT18f1RR7MyWoto6vwTxRaVqbadJwYWgAMdAMDTTqi+Vw9+BW9R3aWzjQdOkkZZ8IOi6zw/eOfSaH++BDvMc/VVRnejyMuNr5GyCmfcsbu4DzIC8q9TKJXHcYwK6r1S5zyNdDJ+Q6LpZHHSAx4ee2zrlXFqI3qs/3BJl9TeO44O8iCgDh7gemO9XqvqHkAYha9/wrl79rWcxw6mZQ8pvehn4sadWzZu6qwsRuQGmQI6fvZZ9tjT3E0qwyVW/B/iPyQ5x7iZZTDQYndTylbKoY+PZv4jxDTbQdTpEOkd6BIb1EbExP6rkOPjLDIEuhzzvvJDJ6NB9T6JrbGnUwQNQTqD47/gI9SvC7vxVcXGJ1I/AfQJ0IOLtiMkotUhrQgOaD9kEnlMa/Mhb/AAledjdVGnWRp6A6+on4LDq5c7SNWuAJ8J0I9IRLQsc3Z1hu2adR3Qkfy3HoHGNf9QC6bOgj1NQOrdq73O1IqidclTuv+AIWx7NsTNnVrW1TQ03yfu6BxHplPkEK4tiDaTnOyTmaWVQf7hIDwOXKR1bPNZ9njj+2pV9DUpwD/wDoBoWnzbp46rIp8QZ/Y7jx5hwqWrgBOUmow/EkeuvwC4pUELslLFRUtezmZph1JxO7SO6D47tPiAuQX4Ae4D3ZMT05JWTZZ4jaTTKyYpJkorbEpBRCdqOgSSdNmSXGEwnBTKQTDhJFJIBCEhiU6YpwVjOJBU70OJAbMGJhXQEd8AcJtuGOrVRLfdYDzIILj6bfFHjW7FeQ1w2wc4ktDY/w7aLqgz0XPLzUdD3agNDYIgQNI1zDUbronsgu6leg99TQNdlB5GBJjykLbs8GbTIA5bSAY8p2V+vcNpMytAE9NPkqE1Vs8xxb1F9jYtd8ghLijFDbUhpme7RreZP7KIKAkzup4rhNOsQ8tl4bAPQTm0G26S7lbHRqDSOY3eLXttSFa4p5GOdlbmq5XTBdtOwAXnhHtNcXZaugOzunn+aMuJcIN3TZTfLTTqB7ajIDwYIO+h2HwHRAg9m9QOhgzN0BLtPhARfCgf5HL1Rs4peivlLTDhqHD6rD4wovq0QSNQNYRXhHBHZkHO4jof8AG60r/CmhpbH7CnaadlfOMlxODutDGu2hnw1kqpUnNtoNvL6rp91hzBlytEgnQ/aBOo8/yWLc4AzMdwJ7rug/tPr++ro+QvZNLxn6B23oyASJbzjlKJeH77IcjwJy5dfdqs6H5g8ivfDMBexx5DpuD8dvxWjVw2mAWnLvsTt5Hkkzy2x8MXEH+KrLOTVpGQAA4aSOQkDwgGOk+KE6VXs3bEDoeXjPRFt9h9Wn3mSRqNDnEcxP6LMqWnbU3BrMtVgLg2PeA94DmTGsJ2KfpiMsN2gw4buCaQpO7v2qbtd3dD0d15H0QvetcHkP3H4g7FemAXpfS7Md/s++2TqwfbaJ5c/8qtWqE7mSdfKdYQTQ7BLZBJMnSywSYFPCiESBbJz4J15wktBssJwUwSWhEkoSCSw1CKQSCcITT0pNmF9B4JZClb06bRAawDzMan1M/FcCw8fzGfeb8wvoiidE/F0yLzG9Ig17MpdmCEcevHZhk72vJV8drvpF7IkycviOWvksrDcTuqdVjKlDtaLzGZolzJ5zsQhlLlozHj4Ll2HOBkOaOv5rYbTQbwrfk3rqY1bkdPmCI+ZR2mQXJWS+R8Z0VTQB5KL6YCtuVO7qQFrihcW2ylcVg0IbxO+Eqzi95AKA8TxPvbqXJK2ejhxqrZuV7um0HM0GQZB05bg+I09AViWnENIEioCDs1wgyOjgdHHz+Kzr+6zMOu23qhSpdwfEdPmgUXIdKonZMFuaFZwFMtcTrkAI/wCOoHxClxLeWNBwbWbJ0kbkeWU6LluCcTVaTxkMfdAB131AlVeL791So7U76lHGDuieTX2sO8S4zwmkwClQNR3llif9WhQVX4pbUqDI1tNs82tcf951Hog4NJKcUydp9FX+JeyRZZBdxG8Ui19NhY92pIO4Oh8tfmqFG4mREQPP/POPNQrYg+pbCnUk9no0xs0yYnpP1TYVSJZ4bpbXwH43/IWQF6NakWwpByVRdZ5uUFOoV5yuMZOUlGUlxhYCcJNTrWGhJJinWGiTgJgkAsZp7UXQQRyX0Bh9fOxp6gH4hfPbSupuxR7MOa+n7xpAAj7PIn01TYSSTJvIhzoNKmH06oOaD67L1dYMgCNB0JHyXFcFva73O7FwJnUZoJnzKJ2cXXNFoe+jDdBIdI120k/REsi9oTLx2vrOw9wzC6NBznMbDnbmSfmtQVEGYRxpRrwJyPP2XHQ+R5rep3c7IlOPonyYp38jQq1dFiYneQrNzX0Q/iDyUvJPQzFj2YON3m6BMTrnMjHExugvFKfeU8Xb2X+tFU3GixsQHe05lXKr4T4XbdrUI6An4J8fjsnn8vieFhTIqsYwkvJGwBIPrzWnxHcd1rXSXNES4idPAaBWamEUabS9suqObIB5cz5oeuu9TAjWSSsTUpJnSi4RaM4Pyg66n8P1WhguItpgksDjpE8td/NZVekQdU1s/KZ8VVKCcSCM3GQVYhiRNCo1zA1zsmsQTlJJ/CFt4Nh//TyBuADznNqNvAFCWLYyK7abcuXKDmP9xIAHlEf8ii7gTHIp5XkECG67aSQp5RcY7KYZE56Mi4olhgj9V5Inxa6p1gQ1sEnQ7iQJ38kOXVBzDqEvkixOyu4qKclJcEKEymks2Ye7VIKAKfMtsMnCZQLkzVjYRLMkHJoUmtWbN0OHLqXCFwXYeQ0Bzgyo1oPM96Br5hcua1dG9l9XMypT6On0cI+iZjXoT5H1v9A7aBjPepEa94iWmOfJeuK21vUaGsLnNhvdzExE6AZR/p/FdQfw7RcSS2D4JqfDdNmoErvxSAflwfo5fhXBJqEEOfTbOuaNvAGfFdPw2wbRpNYHOfH2nkEn4J32oZsotfC7oTOfPro9LrQLHu1euaqy7hyCTCgjHxBuhQdjUBFWKXQCB8aus0oIq2UN1EwL2tC0+DMWpUqrhW0a9pGb+0oeu3yVXdoJVyxpxo86WZxlaDnFcUoucBSOaOYRRwRh1BzXPfDXxEukBs+ThHguR0apA81rYbiuQjvQOfP8EieBx+o5Z+f20afGuEMo1XdmcwJ3iJ8hKDKhRfieJU60FznCNy4zp0A+iGa1HNmc3Rg67lOwN1TJvJim/iU5V7DaxzRMT+HiqJVnDz3x6p8+ibG6kgs4ertHaCqdOXhyJj5Ivu+zqWjsoz1A0H7sS0nzOoHXIuf3lu5gBnVwBPKM2v78ADzRH7NbwOqPpO7weNZ/0yR+/FQyjfyPThOtMwnpStnibDOxqkAaGYEeJEeKxSIQIqu0PnTqEp1px7tK9JXiFMLgj00SBUWtTlq4yyUpSvS3tHvMMa556NBcfgFqWHCd3WdlbQqDqXgsA9XQupnc4rtjcL1KQuafbNDmSQQ4AgyCBPrC6zZ4VbUD29AZM8Nc0GW9QQDt+qEMI9l9V+tWsxg6M7x+JgBW6VOpYPdSrPNW3OhkQ5o/uB8N1tuJPNxyP4sPmXQ6yvWtdANklCdTBLqM1CqyrTIlpJymPkfihS54hq53Ujo9uhCN5Gu0JjhjLph5eYgCd1nvxRo5rn9zidXnKoG8qO3zJLbZQscUdAr4s3qFjYhjAgwhn+IeV4V3P8FlMPSJ39+XblD19VWmLNzk78KAOuqONRBknLSBqlZlx12VK/PegckVXbA0GEIXJlxVWGXJkHkxUI0ejTookpqTlKrTThG2rR5ueXFWKQLu6Dpz8AFUGinTqETHPfxHRc1+gIy3snWty2PHZXLFgadd/l0Crm8JdJ5DQfVV85WNNqmGpRjK0bWKYgXgN31JPjOkn4BQ4dxHsa7HGYDgTGkwqoo90OcYHz8AqY3QKCcaGSm1JM7fxBSp3lNrmFuZjXO330kifILmlTdRwzF3NiDrBHxEFPWMkqPi06Z6WNpx0LP5JKOUpLaDLbQtvhnhyte1MlIaD3nn3WDqT9OaI+B/Z8bporV3GnSPuge8/wAROzfFdcwbCKVrSFKi3K0c+bj1ceZVEMPtkebylHUezCwH2dWluB2je3fzdU29GbR5yiWlhNu33aFIeVNg+i9RWVLFcVFJs8zsmtxiiC8mRnvcXAbLaYE+ECFVw+6lxa4Fruebc+PiEP8ADuOCtXcwGdJ/VEl5RzCQYI2PQpPJv5DXBQfFlPEH9g8VB7p94fVePFFg2tRLonSU5uRWDmmMzfeHIzzXnhdxBNB3iWeQ3HolNp3H0+hqTjUva/4R9n7v+kayZLMzT6Ewuf8AG1mGXb3t0JAn4ko5YRZ1idm1T6B36/RC3GVLO8uHMAoMkriv2ijDH+Ry9MwLKH7r3q2Q6KjYPymFsioCEBQzBrUcqqFsla18As+mySuOLFvQhQuKS0bcABeF2RCXYaQIY26AUGvOqLOJH7oSK9Hxlo8vzX8qHaYVulW01Ej8VTUmmE+SskhJouut2mS10echVX0o218l6OraZfj4pUnQUKtDXxbK5YRyTtWjeXzXtAjXqqBatTbWwZQSenZKrcOdE8hA8lA97ZTaxe1BkLG6QUYyk9lnD6OXdXlGmE4Uknbs9XHDjGiSZKUkIZ9TWEABoEAAADpGkK29/TdZVrUVym7meaus8JrZKu7ZYnFFk6vQc1uj92n6T4rZutRoqV0+GpWRWmh2J000Cvs84edSdUrVdHzlDfAbn46eiLMXuSxmi98PpZW/ifXUrG4luIBSZfGA5S/JktmPY4gGPe/qq1vip/iWPOwn4EELKNbdUv4rWf3qouT1Rf8AjTsucc485+VrTzB8oOhV24uWVgADqGCUBYndZqhPIK3wffF9eoBsGfHVEk2rDajFJFiszK9XKVRRxSnDl5UdVyZzR6XGq8aNNe5Gig1azkWab4CqXzxBXrOioXlTRCjbBLiEzKG6rIRNizc0rHrUl6GGSSPM8mPKRmgJ1bp2+q2qGAjJnf5AeJTXkSJlhbBzKd4TuJ2V25oOYdDIU7a4A0y6+ELnLVo1QV02UGUiNYTOMre7DNvp+JjzSdZM6Ql/mRSvElWmZNGlOi0qdGI6Be1OiG7KUpU8l9FOLDxWyDkxScmhAh7EknhJFSBtn05bNVnZpVWi6CrDqk+qqPHJMP8ALCp1TLmt8ZPkP1+SsUXd0jos6lWmsR0A+p+qCbDguzWq1MrZQLxJfSSJRVilUhq53jlQlyjzy9FXjR9lGtXgGd1lXFzEqd3VgLHuKyVCBddIpXteATzO3iVt+z62LX6/aaT+IWdwxY/xVwCR/LYem6MuFrXvZo0ywPUyn5PjGieD5ycv0euL0tVmMMInxK2zDx5IduKeUwpfZVF2iRKZq8XPhSzojKJVDp0WRfO8Ver1lmXJlbEwy7hkrPqUeS1qrFewPBu2fLvcHvH6J8ZUTzjbKmCYPs9w0+yD8/Jbww/OJiByH75rdZZtJgDu7CAtSnhuYhgEyfijFOgMteEu3I5EydegWVe2NFrnU2ZA5pIEy0u5RO0z813CywunTOoOjSXVNA1ojbxP5IPu+Eqd4DckihLy1pe2M0EtYRJG5MiN9EVCuSu0cwFm5zoYJPTSZG4HVVqgjQ7hFOJ4c6iT3cpZUIJbIiQNY6ba/wCFYxPh/wDiKXb0ffYIqN5Pie+0ge9pqOcgoHH9FMM3pgXKiVNwXmUI6xJbJ0xK05sUpKM/uE62jrPpiV6B2irgqYcqLPKHpHvHoR+IVC1b/Pfr0+QUrmvkh3JrhPkTlPzViysnOqueIAgA+f8AiEDTfQSaV2euLUv5ZXLcbqw8rsdzY52xmjyCAsf4IqPMsqNJ1kGRrpAET8VPmxScrof4+aCVNnNby45oexO5nujc/JFfEGA16A79MxpJEOAnlIQSHTVk9R+CPBDexvkZfjS9nW+CMK7O3bA7zhmJ9NESYLhXZsA8Pim4ae17Wlu2Tp4LbtnaLM0baAhKlSMq/tIGyFLylqju+EhDn8GSNVNJbKcUtbBKqyCouWve2cHZZzqKAf2UKpVIjqtU0FGjYOe4NaNymIFlfC8KNd+Ubbk9B1RjStW02imwQPn1PmrmHYeKLMrRJIlx6n8lfpYeTGmkfsqmEKI8mS2Vra0iNEQ4RbBgzmZB29P8qWH0cpktBOy1qpaxhJEE6AROp0BMcvpKcoks5+jyxJp7OWsNTMR3QYgHcnrA5D4LPxCq4CmzsTVquHdaRlawbd7kPI9PAKdraVuyZDQ17qgFQye7SaXRlykZe6BEc3LcgNlx59T02C1LkKvjrsG7rhrNTOaAXau3drzgnYIPt8Wo2VapTY/tIPeHIHpPMroldr7gFodkZ9pw949Wt6Hx5ee1ahw/QotyU6Ya3fqSepJ1J8StcP0Ep/8Ao5Bxbg9O4zXNo0iBmrUoiOr2AaEdRyQM4L6it7Fn9okeG64p7SuEDZ1jUptPYVDLY+w7mw9Oo8PJLlB9lOLOm+IDFMSncokoClMfMko5klxp9LkJEpZlBxTzzDOxd0scOoW7gdUmg14jUSfHQIVx25DGOJ2C3MBuHPYBS7rclN1MkdSQ7N125fksg9sPJH4o2y8P0BLXenXUa7rCGI5g4ik+QSAHEDUbgGY3+CIezBdMagAyNnbiJ9Tp4oVure5q1KoNQUx2j8haMxygODfdgkGQSJB7viiYqFA9f4lctNQVWtGZhcA0TlBfyqTBho5D7bTAJhcVvP6riP7j813XG7VzLfsmuIdUeXUswyENec4pnNs4aw3T3QOS4hi9PLXeNfe5oI/YbPcEztXswdnot8oWu2vlMErA9jz5oEdCtfEqJFR/LvO+ZSs/SZRh22i+KmYKVC3EFULWrGh+qvuq6aKaxrVaRk4naA7c1iVrFEVw6VTqAIOxsW0YVS1W7gmF5BJHed/xCvYVhod33DTkOp/REDLWFXhxf3Mnz5v7UZtva6+i0qFnImOf7C96NvqtOlTDVSoEM8hRp0YBcAO6JE84XtYMLqbTUDSSJMbSd4nks6rjE3DaQbFItcS9wgEtmW97YAa67yCNN7mGYiy5aS0jLJykSczRpm1A31ELU1YElKrZeDIjLAHMco8As3Ea5e4U2n9OpVm8uQ0ZR0j6AKtbUssk+878ByH76rpP0jYRrZatIaMo2Gy9XiVVBgq07VajJLZ5OOniF4XdCndUnUqrQ5jxBB+Y6EdVaDNVCpVp0wS6Atow+ceNuGX2FwabtWHWm+Peb+Y2IQ05fQnGNzZXtPsaxLIMsqACWHr4jqFwnHsMdbVn0nxLTuNnA6tcPAhInGnovxTbVMoJJoSQUNs+mW7KLkkk0gQIca/0Hef1RPwTz+5T/wDXTSSQY/sNy/QKGe4Pu/RYnOn95OknskgYHH39L/y+jlwrGf6x/wDH5BMklr7FD/pnW/Yz/Sd5olxf+o/zKSSXn+qH4Pv/AKKQXtyPkkkon0Vs86uyoVuSdJcagtw7+nT+6FdHJMkvSj9UebPtlq13V1+/p+SSSYuiafZj8Uf0KnkPmFawT+kz7jfkkkkx+4x/0ytX/qM+99CrLkySJBehirhSSRxBkV6uyFsU3PqmSWSCxdnNuJPfWR7Rf/kU/wDsUvkUyST6Kl2CySSSwYf/2Q=="/>
          <p:cNvSpPr>
            <a:spLocks noChangeAspect="1" noChangeArrowheads="1"/>
          </p:cNvSpPr>
          <p:nvPr/>
        </p:nvSpPr>
        <p:spPr bwMode="auto">
          <a:xfrm>
            <a:off x="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data:image/jpeg;base64,/9j/4AAQSkZJRgABAQAAAQABAAD/2wCEAAkGBxQSEhUUExQWFBUWFxoaFxcVGBQXHBYcFxwXFxgYHBcYHCggGBolHBgXJDEhJSksLi4uFx8zODMsNygtLisBCgoKDg0OGxAQGiwkHyQsLCwsLCwsLCwsLCwsLCwsLCwsLCwsLCwsLCwsLCwsLCwsLCwsLCwsLCwsLCwsLCwsLP/AABEIAOEA4QMBIgACEQEDEQH/xAAcAAABBQEBAQAAAAAAAAAAAAAGAAECBAUHAwj/xAA/EAABAwIEAwUFBgUDBAMAAAABAAIRAwQFEiExBkFREyJhcYEHMpGxwUJyodHh8BQjM1LxYpKiJHOCszRDY//EABoBAAMBAQEBAAAAAAAAAAAAAAIDBAEABQb/xAAoEQACAgICAgICAQUBAAAAAAAAAQIRAyESMQRBIjITUSMzQmGBsVL/2gAMAwEAAhEDEQA/AAGFIBIKS88+hQ8JwkE6wNCKSUJ0LYVCCSSdYaOE4CQXtSZK2jiDBGpVmxpUnOh9QNPQAuP4LyxGgWs6E/sBZ2FsyuDi7KAR+9N0UY2rJsuZp0jpmCcGUaoBLn69BH+FvD2b0gZEuH3vpCzsC4/otYGRo0buIn0/ytxnE1KoB/MNOdodHzEdEalFKmSzllb0z2fwNalkdnBjeT+qE8a4AaNaVSP9LxA/3Db1CMLG7znu3Ug7AkH5wvLHsOuS3NSqB0ctp9RojtSWkBGc4S3I5HimDVqBiowgcnDUHycNCs0hFtbiKo1xp1BBnVrgNfQ6FeThQqjvUwD1YcpHjGxSWi2OX9guU7Vt3vD8NzUX9oOkQ4eixXAgwRCEapJ9DOaoOanJTOctRpApJyUy0yhiFGFNMVoLRFMnKQWgDJJ0lxxEKQCiAphYMQgnlJOsDEEiEydAwhJ40TKULkcILZwW0zOEx+fOFlUhqNF1bhHhEZW1KwiRIZ9T4JkYuXQjNlUFsDcYwh7nZgCR8oCHnYNVeYDSfJfQVbCmOEBoA29E9rg9NmzQjWOSZC/Ii1s+dK2D1mbtcPRaGD40LT/6mvf/AHVG5o8p1+ELv1xg9N4hzQZ8AhbF+BrZwPcIJ6ckUoP2ZHLCXQFUON2VTFQ1GmPsim1o+J2W1hvEDwM1Ks2o3mx5Ex5tCHcd4CLJNMk+aC69rVoO2LSEpQi+nsbyaW1aOw4lhttiFLO5pY4faZlIHn0/eqArzC61o+NXtB0dB+HmqXCvFNSnWaCTDu6fGf3zXYG29OtTZMFr2keE6fn+CLfUhdrtdANgdPthocruXTz8loYrwxUcyXU9R9pv71WjQsqTH/2wfijjD6YDRDszSNPA9EMFYU8rhtHz9eWrmOIIVUrtPFXCtO4a5zBlqDUjr5eK5BiFk6k8tcNfmuaoqw5lNf5KiSRShCh4iolOAkVoLIpBJIuWgUPCSjmSXWdQgVIKIUguCQk6QTrAxkpTJFDR1kpUgVAFTC5I2wp4Bwnt7gEiWs7x8egXbqbECey7DMlDtCNahn0Gg+qPGqvGqR4/lT5TPSFJoUQvQBMSI2Oqtw2V71CvB66RsNGLiNuCOqAsfwsPBBby3XR7oaIexWkIJUeSO7R6WGfpnDsVws0XjQzOi6HhmK9iwU3HcZxJ23zD4FSr4Ka7y7KMtMFxdy029UBYniTn1i6Ia3lsA0RA9dF250a1GFhzjmLZawAOrtee+h5rU4Xx18ZZludzCNdgSAfPT9wubsxftq9J9Q6aDy2BPzRZwTijXVXNAkds4z0BzHn4lC4NbO5qSoPr/EexcKjj3Q/I6dIDvdJ9YHqs/ivh1tecu59wjqRI9Chfi/Hw8XNFpLszDlPTs9Z80X8DYkLuwpHd4aGnxdT0/FuX4pijaEcnB6OQ3FAscWuEEGCF4go09pOHZajK7RDao/5NgFA5KBqj08c+UUyZK8yVEuUCg5BUSlME0pwuOEkl6p1oJNSCjKdMMJSnUUiVgaHKZJJAcPKftA3V2yZa/DLKJrTXa1zA0mHbT18f1RR7MyWoto6vwTxRaVqbadJwYWgAMdAMDTTqi+Vw9+BW9R3aWzjQdOkkZZ8IOi6zw/eOfSaH++BDvMc/VVRnejyMuNr5GyCmfcsbu4DzIC8q9TKJXHcYwK6r1S5zyNdDJ+Q6LpZHHSAx4ee2zrlXFqI3qs/3BJl9TeO44O8iCgDh7gemO9XqvqHkAYha9/wrl79rWcxw6mZQ8pvehn4sadWzZu6qwsRuQGmQI6fvZZ9tjT3E0qwyVW/B/iPyQ5x7iZZTDQYndTylbKoY+PZv4jxDTbQdTpEOkd6BIb1EbExP6rkOPjLDIEuhzzvvJDJ6NB9T6JrbGnUwQNQTqD47/gI9SvC7vxVcXGJ1I/AfQJ0IOLtiMkotUhrQgOaD9kEnlMa/Mhb/AAledjdVGnWRp6A6+on4LDq5c7SNWuAJ8J0I9IRLQsc3Z1hu2adR3Qkfy3HoHGNf9QC6bOgj1NQOrdq73O1IqidclTuv+AIWx7NsTNnVrW1TQ03yfu6BxHplPkEK4tiDaTnOyTmaWVQf7hIDwOXKR1bPNZ9njj+2pV9DUpwD/wDoBoWnzbp46rIp8QZ/Y7jx5hwqWrgBOUmow/EkeuvwC4pUELslLFRUtezmZph1JxO7SO6D47tPiAuQX4Ae4D3ZMT05JWTZZ4jaTTKyYpJkorbEpBRCdqOgSSdNmSXGEwnBTKQTDhJFJIBCEhiU6YpwVjOJBU70OJAbMGJhXQEd8AcJtuGOrVRLfdYDzIILj6bfFHjW7FeQ1w2wc4ktDY/w7aLqgz0XPLzUdD3agNDYIgQNI1zDUbronsgu6leg99TQNdlB5GBJjykLbs8GbTIA5bSAY8p2V+vcNpMytAE9NPkqE1Vs8xxb1F9jYtd8ghLijFDbUhpme7RreZP7KIKAkzup4rhNOsQ8tl4bAPQTm0G26S7lbHRqDSOY3eLXttSFa4p5GOdlbmq5XTBdtOwAXnhHtNcXZaugOzunn+aMuJcIN3TZTfLTTqB7ajIDwYIO+h2HwHRAg9m9QOhgzN0BLtPhARfCgf5HL1Rs4peivlLTDhqHD6rD4wovq0QSNQNYRXhHBHZkHO4jof8AG60r/CmhpbH7CnaadlfOMlxODutDGu2hnw1kqpUnNtoNvL6rp91hzBlytEgnQ/aBOo8/yWLc4AzMdwJ7rug/tPr++ro+QvZNLxn6B23oyASJbzjlKJeH77IcjwJy5dfdqs6H5g8ivfDMBexx5DpuD8dvxWjVw2mAWnLvsTt5Hkkzy2x8MXEH+KrLOTVpGQAA4aSOQkDwgGOk+KE6VXs3bEDoeXjPRFt9h9Wn3mSRqNDnEcxP6LMqWnbU3BrMtVgLg2PeA94DmTGsJ2KfpiMsN2gw4buCaQpO7v2qbtd3dD0d15H0QvetcHkP3H4g7FemAXpfS7Md/s++2TqwfbaJ5c/8qtWqE7mSdfKdYQTQ7BLZBJMnSywSYFPCiESBbJz4J15wktBssJwUwSWhEkoSCSw1CKQSCcITT0pNmF9B4JZClb06bRAawDzMan1M/FcCw8fzGfeb8wvoiidE/F0yLzG9Ig17MpdmCEcevHZhk72vJV8drvpF7IkycviOWvksrDcTuqdVjKlDtaLzGZolzJ5zsQhlLlozHj4Ll2HOBkOaOv5rYbTQbwrfk3rqY1bkdPmCI+ZR2mQXJWS+R8Z0VTQB5KL6YCtuVO7qQFrihcW2ylcVg0IbxO+Eqzi95AKA8TxPvbqXJK2ejhxqrZuV7um0HM0GQZB05bg+I09AViWnENIEioCDs1wgyOjgdHHz+Kzr+6zMOu23qhSpdwfEdPmgUXIdKonZMFuaFZwFMtcTrkAI/wCOoHxClxLeWNBwbWbJ0kbkeWU6LluCcTVaTxkMfdAB131AlVeL791So7U76lHGDuieTX2sO8S4zwmkwClQNR3llif9WhQVX4pbUqDI1tNs82tcf951Hog4NJKcUydp9FX+JeyRZZBdxG8Ui19NhY92pIO4Oh8tfmqFG4mREQPP/POPNQrYg+pbCnUk9no0xs0yYnpP1TYVSJZ4bpbXwH43/IWQF6NakWwpByVRdZ5uUFOoV5yuMZOUlGUlxhYCcJNTrWGhJJinWGiTgJgkAsZp7UXQQRyX0Bh9fOxp6gH4hfPbSupuxR7MOa+n7xpAAj7PIn01TYSSTJvIhzoNKmH06oOaD67L1dYMgCNB0JHyXFcFva73O7FwJnUZoJnzKJ2cXXNFoe+jDdBIdI120k/REsi9oTLx2vrOw9wzC6NBznMbDnbmSfmtQVEGYRxpRrwJyPP2XHQ+R5rep3c7IlOPonyYp38jQq1dFiYneQrNzX0Q/iDyUvJPQzFj2YON3m6BMTrnMjHExugvFKfeU8Xb2X+tFU3GixsQHe05lXKr4T4XbdrUI6An4J8fjsnn8vieFhTIqsYwkvJGwBIPrzWnxHcd1rXSXNES4idPAaBWamEUabS9suqObIB5cz5oeuu9TAjWSSsTUpJnSi4RaM4Pyg66n8P1WhguItpgksDjpE8td/NZVekQdU1s/KZ8VVKCcSCM3GQVYhiRNCo1zA1zsmsQTlJJ/CFt4Nh//TyBuADznNqNvAFCWLYyK7abcuXKDmP9xIAHlEf8ii7gTHIp5XkECG67aSQp5RcY7KYZE56Mi4olhgj9V5Inxa6p1gQ1sEnQ7iQJ38kOXVBzDqEvkixOyu4qKclJcEKEymks2Ye7VIKAKfMtsMnCZQLkzVjYRLMkHJoUmtWbN0OHLqXCFwXYeQ0Bzgyo1oPM96Br5hcua1dG9l9XMypT6On0cI+iZjXoT5H1v9A7aBjPepEa94iWmOfJeuK21vUaGsLnNhvdzExE6AZR/p/FdQfw7RcSS2D4JqfDdNmoErvxSAflwfo5fhXBJqEEOfTbOuaNvAGfFdPw2wbRpNYHOfH2nkEn4J32oZsotfC7oTOfPro9LrQLHu1euaqy7hyCTCgjHxBuhQdjUBFWKXQCB8aus0oIq2UN1EwL2tC0+DMWpUqrhW0a9pGb+0oeu3yVXdoJVyxpxo86WZxlaDnFcUoucBSOaOYRRwRh1BzXPfDXxEukBs+ThHguR0apA81rYbiuQjvQOfP8EieBx+o5Z+f20afGuEMo1XdmcwJ3iJ8hKDKhRfieJU60FznCNy4zp0A+iGa1HNmc3Rg67lOwN1TJvJim/iU5V7DaxzRMT+HiqJVnDz3x6p8+ibG6kgs4ertHaCqdOXhyJj5Ivu+zqWjsoz1A0H7sS0nzOoHXIuf3lu5gBnVwBPKM2v78ADzRH7NbwOqPpO7weNZ/0yR+/FQyjfyPThOtMwnpStnibDOxqkAaGYEeJEeKxSIQIqu0PnTqEp1px7tK9JXiFMLgj00SBUWtTlq4yyUpSvS3tHvMMa556NBcfgFqWHCd3WdlbQqDqXgsA9XQupnc4rtjcL1KQuafbNDmSQQ4AgyCBPrC6zZ4VbUD29AZM8Nc0GW9QQDt+qEMI9l9V+tWsxg6M7x+JgBW6VOpYPdSrPNW3OhkQ5o/uB8N1tuJPNxyP4sPmXQ6yvWtdANklCdTBLqM1CqyrTIlpJymPkfihS54hq53Ujo9uhCN5Gu0JjhjLph5eYgCd1nvxRo5rn9zidXnKoG8qO3zJLbZQscUdAr4s3qFjYhjAgwhn+IeV4V3P8FlMPSJ39+XblD19VWmLNzk78KAOuqONRBknLSBqlZlx12VK/PegckVXbA0GEIXJlxVWGXJkHkxUI0ejTookpqTlKrTThG2rR5ueXFWKQLu6Dpz8AFUGinTqETHPfxHRc1+gIy3snWty2PHZXLFgadd/l0Crm8JdJ5DQfVV85WNNqmGpRjK0bWKYgXgN31JPjOkn4BQ4dxHsa7HGYDgTGkwqoo90OcYHz8AqY3QKCcaGSm1JM7fxBSp3lNrmFuZjXO330kifILmlTdRwzF3NiDrBHxEFPWMkqPi06Z6WNpx0LP5JKOUpLaDLbQtvhnhyte1MlIaD3nn3WDqT9OaI+B/Z8bporV3GnSPuge8/wAROzfFdcwbCKVrSFKi3K0c+bj1ceZVEMPtkebylHUezCwH2dWluB2je3fzdU29GbR5yiWlhNu33aFIeVNg+i9RWVLFcVFJs8zsmtxiiC8mRnvcXAbLaYE+ECFVw+6lxa4Fruebc+PiEP8ADuOCtXcwGdJ/VEl5RzCQYI2PQpPJv5DXBQfFlPEH9g8VB7p94fVePFFg2tRLonSU5uRWDmmMzfeHIzzXnhdxBNB3iWeQ3HolNp3H0+hqTjUva/4R9n7v+kayZLMzT6Ewuf8AG1mGXb3t0JAn4ko5YRZ1idm1T6B36/RC3GVLO8uHMAoMkriv2ijDH+Ry9MwLKH7r3q2Q6KjYPymFsioCEBQzBrUcqqFsla18As+mySuOLFvQhQuKS0bcABeF2RCXYaQIY26AUGvOqLOJH7oSK9Hxlo8vzX8qHaYVulW01Ej8VTUmmE+SskhJouut2mS10echVX0o218l6OraZfj4pUnQUKtDXxbK5YRyTtWjeXzXtAjXqqBatTbWwZQSenZKrcOdE8hA8lA97ZTaxe1BkLG6QUYyk9lnD6OXdXlGmE4Uknbs9XHDjGiSZKUkIZ9TWEABoEAAADpGkK29/TdZVrUVym7meaus8JrZKu7ZYnFFk6vQc1uj92n6T4rZutRoqV0+GpWRWmh2J000Cvs84edSdUrVdHzlDfAbn46eiLMXuSxmi98PpZW/ifXUrG4luIBSZfGA5S/JktmPY4gGPe/qq1vip/iWPOwn4EELKNbdUv4rWf3qouT1Rf8AjTsucc485+VrTzB8oOhV24uWVgADqGCUBYndZqhPIK3wffF9eoBsGfHVEk2rDajFJFiszK9XKVRRxSnDl5UdVyZzR6XGq8aNNe5Gig1azkWab4CqXzxBXrOioXlTRCjbBLiEzKG6rIRNizc0rHrUl6GGSSPM8mPKRmgJ1bp2+q2qGAjJnf5AeJTXkSJlhbBzKd4TuJ2V25oOYdDIU7a4A0y6+ELnLVo1QV02UGUiNYTOMre7DNvp+JjzSdZM6Ql/mRSvElWmZNGlOi0qdGI6Be1OiG7KUpU8l9FOLDxWyDkxScmhAh7EknhJFSBtn05bNVnZpVWi6CrDqk+qqPHJMP8ALCp1TLmt8ZPkP1+SsUXd0jos6lWmsR0A+p+qCbDguzWq1MrZQLxJfSSJRVilUhq53jlQlyjzy9FXjR9lGtXgGd1lXFzEqd3VgLHuKyVCBddIpXteATzO3iVt+z62LX6/aaT+IWdwxY/xVwCR/LYem6MuFrXvZo0ywPUyn5PjGieD5ycv0euL0tVmMMInxK2zDx5IduKeUwpfZVF2iRKZq8XPhSzojKJVDp0WRfO8Ver1lmXJlbEwy7hkrPqUeS1qrFewPBu2fLvcHvH6J8ZUTzjbKmCYPs9w0+yD8/Jbww/OJiByH75rdZZtJgDu7CAtSnhuYhgEyfijFOgMteEu3I5EydegWVe2NFrnU2ZA5pIEy0u5RO0z813CywunTOoOjSXVNA1ojbxP5IPu+Eqd4DckihLy1pe2M0EtYRJG5MiN9EVCuSu0cwFm5zoYJPTSZG4HVVqgjQ7hFOJ4c6iT3cpZUIJbIiQNY6ba/wCFYxPh/wDiKXb0ffYIqN5Pie+0ge9pqOcgoHH9FMM3pgXKiVNwXmUI6xJbJ0xK05sUpKM/uE62jrPpiV6B2irgqYcqLPKHpHvHoR+IVC1b/Pfr0+QUrmvkh3JrhPkTlPzViysnOqueIAgA+f8AiEDTfQSaV2euLUv5ZXLcbqw8rsdzY52xmjyCAsf4IqPMsqNJ1kGRrpAET8VPmxScrof4+aCVNnNby45oexO5nujc/JFfEGA16A79MxpJEOAnlIQSHTVk9R+CPBDexvkZfjS9nW+CMK7O3bA7zhmJ9NESYLhXZsA8Pim4ae17Wlu2Tp4LbtnaLM0baAhKlSMq/tIGyFLylqju+EhDn8GSNVNJbKcUtbBKqyCouWve2cHZZzqKAf2UKpVIjqtU0FGjYOe4NaNymIFlfC8KNd+Ubbk9B1RjStW02imwQPn1PmrmHYeKLMrRJIlx6n8lfpYeTGmkfsqmEKI8mS2Vra0iNEQ4RbBgzmZB29P8qWH0cpktBOy1qpaxhJEE6AROp0BMcvpKcoks5+jyxJp7OWsNTMR3QYgHcnrA5D4LPxCq4CmzsTVquHdaRlawbd7kPI9PAKdraVuyZDQ17qgFQye7SaXRlykZe6BEc3LcgNlx59T02C1LkKvjrsG7rhrNTOaAXau3drzgnYIPt8Wo2VapTY/tIPeHIHpPMroldr7gFodkZ9pw949Wt6Hx5ee1ahw/QotyU6Ya3fqSepJ1J8StcP0Ep/8Ao5Bxbg9O4zXNo0iBmrUoiOr2AaEdRyQM4L6it7Fn9okeG64p7SuEDZ1jUptPYVDLY+w7mw9Oo8PJLlB9lOLOm+IDFMSncokoClMfMko5klxp9LkJEpZlBxTzzDOxd0scOoW7gdUmg14jUSfHQIVx25DGOJ2C3MBuHPYBS7rclN1MkdSQ7N125fksg9sPJH4o2y8P0BLXenXUa7rCGI5g4ik+QSAHEDUbgGY3+CIezBdMagAyNnbiJ9Tp4oVure5q1KoNQUx2j8haMxygODfdgkGQSJB7viiYqFA9f4lctNQVWtGZhcA0TlBfyqTBho5D7bTAJhcVvP6riP7j813XG7VzLfsmuIdUeXUswyENec4pnNs4aw3T3QOS4hi9PLXeNfe5oI/YbPcEztXswdnot8oWu2vlMErA9jz5oEdCtfEqJFR/LvO+ZSs/SZRh22i+KmYKVC3EFULWrGh+qvuq6aKaxrVaRk4naA7c1iVrFEVw6VTqAIOxsW0YVS1W7gmF5BJHed/xCvYVhod33DTkOp/REDLWFXhxf3Mnz5v7UZtva6+i0qFnImOf7C96NvqtOlTDVSoEM8hRp0YBcAO6JE84XtYMLqbTUDSSJMbSd4nks6rjE3DaQbFItcS9wgEtmW97YAa67yCNN7mGYiy5aS0jLJykSczRpm1A31ELU1YElKrZeDIjLAHMco8As3Ea5e4U2n9OpVm8uQ0ZR0j6AKtbUssk+878ByH76rpP0jYRrZatIaMo2Gy9XiVVBgq07VajJLZ5OOniF4XdCndUnUqrQ5jxBB+Y6EdVaDNVCpVp0wS6Atow+ceNuGX2FwabtWHWm+Peb+Y2IQ05fQnGNzZXtPsaxLIMsqACWHr4jqFwnHsMdbVn0nxLTuNnA6tcPAhInGnovxTbVMoJJoSQUNs+mW7KLkkk0gQIca/0Hef1RPwTz+5T/wDXTSSQY/sNy/QKGe4Pu/RYnOn95OknskgYHH39L/y+jlwrGf6x/wDH5BMklr7FD/pnW/Yz/Sd5olxf+o/zKSSXn+qH4Pv/AKKQXtyPkkkon0Vs86uyoVuSdJcagtw7+nT+6FdHJMkvSj9UebPtlq13V1+/p+SSSYuiafZj8Uf0KnkPmFawT+kz7jfkkkkx+4x/0ytX/qM+99CrLkySJBehirhSSRxBkV6uyFsU3PqmSWSCxdnNuJPfWR7Rf/kU/wDsUvkUyST6Kl2CySSSwYf/2Q=="/>
          <p:cNvSpPr>
            <a:spLocks noChangeAspect="1" noChangeArrowheads="1"/>
          </p:cNvSpPr>
          <p:nvPr/>
        </p:nvSpPr>
        <p:spPr bwMode="auto">
          <a:xfrm>
            <a:off x="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32" name="Picture 8" descr="http://sadieamanda.files.wordpress.com/2009/06/abercrombie_model.jpg"/>
          <p:cNvPicPr>
            <a:picLocks noChangeAspect="1" noChangeArrowheads="1"/>
          </p:cNvPicPr>
          <p:nvPr/>
        </p:nvPicPr>
        <p:blipFill>
          <a:blip r:embed="rId3" cstate="print"/>
          <a:srcRect/>
          <a:stretch>
            <a:fillRect/>
          </a:stretch>
        </p:blipFill>
        <p:spPr bwMode="auto">
          <a:xfrm rot="1298811">
            <a:off x="158348" y="4795235"/>
            <a:ext cx="3346612" cy="1498343"/>
          </a:xfrm>
          <a:prstGeom prst="rect">
            <a:avLst/>
          </a:prstGeom>
          <a:noFill/>
          <a:ln w="57150">
            <a:solidFill>
              <a:schemeClr val="tx1"/>
            </a:solidFill>
          </a:ln>
        </p:spPr>
      </p:pic>
      <p:pic>
        <p:nvPicPr>
          <p:cNvPr id="1034" name="Picture 10" descr="http://www.incrediblesnaps.com/wp-content/uploads/2012/09/Fabulous-Feminine-Photography-13.jpg"/>
          <p:cNvPicPr>
            <a:picLocks noChangeAspect="1" noChangeArrowheads="1"/>
          </p:cNvPicPr>
          <p:nvPr/>
        </p:nvPicPr>
        <p:blipFill>
          <a:blip r:embed="rId4" cstate="print"/>
          <a:srcRect/>
          <a:stretch>
            <a:fillRect/>
          </a:stretch>
        </p:blipFill>
        <p:spPr bwMode="auto">
          <a:xfrm rot="20637722">
            <a:off x="5596895" y="5000987"/>
            <a:ext cx="3418545" cy="1412267"/>
          </a:xfrm>
          <a:prstGeom prst="rect">
            <a:avLst/>
          </a:prstGeom>
          <a:noFill/>
          <a:ln w="57150">
            <a:solidFill>
              <a:schemeClr val="tx1"/>
            </a:solidFill>
          </a:ln>
        </p:spPr>
      </p:pic>
      <p:sp>
        <p:nvSpPr>
          <p:cNvPr id="9" name="Rectangle 8"/>
          <p:cNvSpPr/>
          <p:nvPr/>
        </p:nvSpPr>
        <p:spPr>
          <a:xfrm>
            <a:off x="827584" y="1628800"/>
            <a:ext cx="7488832" cy="369332"/>
          </a:xfrm>
          <a:prstGeom prst="rect">
            <a:avLst/>
          </a:prstGeom>
        </p:spPr>
        <p:txBody>
          <a:bodyPr wrap="square">
            <a:spAutoFit/>
          </a:bodyPr>
          <a:lstStyle/>
          <a:p>
            <a:endParaRPr lang="en-GB" b="1" dirty="0">
              <a:solidFill>
                <a:srgbClr val="0070C0"/>
              </a:solidFill>
            </a:endParaRPr>
          </a:p>
        </p:txBody>
      </p:sp>
      <p:sp>
        <p:nvSpPr>
          <p:cNvPr id="10" name="TextBox 9"/>
          <p:cNvSpPr txBox="1"/>
          <p:nvPr/>
        </p:nvSpPr>
        <p:spPr>
          <a:xfrm>
            <a:off x="1835696" y="4149080"/>
            <a:ext cx="5832648" cy="461665"/>
          </a:xfrm>
          <a:prstGeom prst="rect">
            <a:avLst/>
          </a:prstGeom>
          <a:noFill/>
        </p:spPr>
        <p:txBody>
          <a:bodyPr wrap="square" rtlCol="0">
            <a:spAutoFit/>
          </a:bodyPr>
          <a:lstStyle/>
          <a:p>
            <a:r>
              <a:rPr lang="en-GB" sz="2400" b="1" dirty="0" smtClean="0">
                <a:solidFill>
                  <a:schemeClr val="tx2">
                    <a:lumMod val="75000"/>
                  </a:schemeClr>
                </a:solidFill>
              </a:rPr>
              <a:t>Something we ‘</a:t>
            </a:r>
            <a:r>
              <a:rPr lang="en-GB" sz="2400" b="1" i="1" u="sng" dirty="0" smtClean="0">
                <a:solidFill>
                  <a:schemeClr val="tx2">
                    <a:lumMod val="75000"/>
                  </a:schemeClr>
                </a:solidFill>
              </a:rPr>
              <a:t>have’</a:t>
            </a:r>
            <a:r>
              <a:rPr lang="en-GB" sz="2400" b="1" dirty="0" smtClean="0">
                <a:solidFill>
                  <a:schemeClr val="tx2">
                    <a:lumMod val="75000"/>
                  </a:schemeClr>
                </a:solidFill>
              </a:rPr>
              <a:t> Vs. Something we ‘</a:t>
            </a:r>
            <a:r>
              <a:rPr lang="en-GB" sz="2400" b="1" i="1" u="sng" dirty="0" smtClean="0">
                <a:solidFill>
                  <a:schemeClr val="tx2">
                    <a:lumMod val="75000"/>
                  </a:schemeClr>
                </a:solidFill>
              </a:rPr>
              <a:t>do’</a:t>
            </a:r>
            <a:endParaRPr lang="en-GB" sz="2400" b="1" i="1" u="sng"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3.bp.blogspot.com/-EjMS96HvnEA/UIk46O-BGcI/AAAAAAAAATg/hg5ejOQt10o/s1600/anxiety-headlines1.jpg"/>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solidFill>
            <a:schemeClr val="accent2">
              <a:lumMod val="40000"/>
              <a:lumOff val="60000"/>
            </a:schemeClr>
          </a:solidFill>
          <a:ln w="57150">
            <a:solidFill>
              <a:schemeClr val="tx1"/>
            </a:solidFill>
          </a:ln>
        </p:spPr>
        <p:txBody>
          <a:bodyPr/>
          <a:lstStyle/>
          <a:p>
            <a:r>
              <a:rPr lang="en-GB" dirty="0" smtClean="0"/>
              <a:t>What do we </a:t>
            </a:r>
            <a:r>
              <a:rPr lang="en-GB" i="1" u="sng" dirty="0" smtClean="0"/>
              <a:t>mean</a:t>
            </a:r>
            <a:r>
              <a:rPr lang="en-GB" dirty="0" smtClean="0"/>
              <a:t> by Gender?(2)</a:t>
            </a:r>
            <a:endParaRPr lang="en-GB" dirty="0"/>
          </a:p>
        </p:txBody>
      </p:sp>
      <p:sp>
        <p:nvSpPr>
          <p:cNvPr id="3" name="Content Placeholder 2"/>
          <p:cNvSpPr>
            <a:spLocks noGrp="1"/>
          </p:cNvSpPr>
          <p:nvPr>
            <p:ph idx="1"/>
          </p:nvPr>
        </p:nvSpPr>
        <p:spPr>
          <a:solidFill>
            <a:schemeClr val="accent2">
              <a:lumMod val="40000"/>
              <a:lumOff val="60000"/>
            </a:schemeClr>
          </a:solidFill>
          <a:ln w="57150">
            <a:solidFill>
              <a:schemeClr val="tx1"/>
            </a:solidFill>
          </a:ln>
        </p:spPr>
        <p:txBody>
          <a:bodyPr>
            <a:normAutofit/>
          </a:bodyPr>
          <a:lstStyle/>
          <a:p>
            <a:pPr algn="ctr">
              <a:buNone/>
            </a:pPr>
            <a:endParaRPr lang="en-GB" sz="2400" dirty="0" smtClean="0"/>
          </a:p>
        </p:txBody>
      </p:sp>
      <p:sp>
        <p:nvSpPr>
          <p:cNvPr id="1026" name="AutoShape 2" descr="data:image/jpeg;base64,/9j/4AAQSkZJRgABAQAAAQABAAD/2wCEAAkGBxQSEhUUExQWFBUWFxoaFxcVGBQXHBYcFxwXFxgYHBcYHCggGBolHBgXJDEhJSksLi4uFx8zODMsNygtLisBCgoKDg0OGxAQGiwkHyQsLCwsLCwsLCwsLCwsLCwsLCwsLCwsLCwsLCwsLCwsLCwsLCwsLCwsLCwsLCwsLCwsLP/AABEIAOEA4QMBIgACEQEDEQH/xAAcAAABBQEBAQAAAAAAAAAAAAAGAAECBAUHAwj/xAA/EAABAwIEAwUFBgUDBAMAAAABAAIRAwQFEiExBkFREyJhcYEHMpGxwUJyodHh8BQjM1LxYpKiJHOCszRDY//EABoBAAMBAQEBAAAAAAAAAAAAAAIDBAEABQb/xAAoEQACAgICAgICAQUBAAAAAAAAAQIRAyESMQRBIjITUSMzQmGBsVL/2gAMAwEAAhEDEQA/AAGFIBIKS88+hQ8JwkE6wNCKSUJ0LYVCCSSdYaOE4CQXtSZK2jiDBGpVmxpUnOh9QNPQAuP4LyxGgWs6E/sBZ2FsyuDi7KAR+9N0UY2rJsuZp0jpmCcGUaoBLn69BH+FvD2b0gZEuH3vpCzsC4/otYGRo0buIn0/ytxnE1KoB/MNOdodHzEdEalFKmSzllb0z2fwNalkdnBjeT+qE8a4AaNaVSP9LxA/3Db1CMLG7znu3Ug7AkH5wvLHsOuS3NSqB0ctp9RojtSWkBGc4S3I5HimDVqBiowgcnDUHycNCs0hFtbiKo1xp1BBnVrgNfQ6FeThQqjvUwD1YcpHjGxSWi2OX9guU7Vt3vD8NzUX9oOkQ4eixXAgwRCEapJ9DOaoOanJTOctRpApJyUy0yhiFGFNMVoLRFMnKQWgDJJ0lxxEKQCiAphYMQgnlJOsDEEiEydAwhJ40TKULkcILZwW0zOEx+fOFlUhqNF1bhHhEZW1KwiRIZ9T4JkYuXQjNlUFsDcYwh7nZgCR8oCHnYNVeYDSfJfQVbCmOEBoA29E9rg9NmzQjWOSZC/Ii1s+dK2D1mbtcPRaGD40LT/6mvf/AHVG5o8p1+ELv1xg9N4hzQZ8AhbF+BrZwPcIJ6ckUoP2ZHLCXQFUON2VTFQ1GmPsim1o+J2W1hvEDwM1Ks2o3mx5Ex5tCHcd4CLJNMk+aC69rVoO2LSEpQi+nsbyaW1aOw4lhttiFLO5pY4faZlIHn0/eqArzC61o+NXtB0dB+HmqXCvFNSnWaCTDu6fGf3zXYG29OtTZMFr2keE6fn+CLfUhdrtdANgdPthocruXTz8loYrwxUcyXU9R9pv71WjQsqTH/2wfijjD6YDRDszSNPA9EMFYU8rhtHz9eWrmOIIVUrtPFXCtO4a5zBlqDUjr5eK5BiFk6k8tcNfmuaoqw5lNf5KiSRShCh4iolOAkVoLIpBJIuWgUPCSjmSXWdQgVIKIUguCQk6QTrAxkpTJFDR1kpUgVAFTC5I2wp4Bwnt7gEiWs7x8egXbqbECey7DMlDtCNahn0Gg+qPGqvGqR4/lT5TPSFJoUQvQBMSI2Oqtw2V71CvB66RsNGLiNuCOqAsfwsPBBby3XR7oaIexWkIJUeSO7R6WGfpnDsVws0XjQzOi6HhmK9iwU3HcZxJ23zD4FSr4Ka7y7KMtMFxdy029UBYniTn1i6Ia3lsA0RA9dF250a1GFhzjmLZawAOrtee+h5rU4Xx18ZZludzCNdgSAfPT9wubsxftq9J9Q6aDy2BPzRZwTijXVXNAkds4z0BzHn4lC4NbO5qSoPr/EexcKjj3Q/I6dIDvdJ9YHqs/ivh1tecu59wjqRI9Chfi/Hw8XNFpLszDlPTs9Z80X8DYkLuwpHd4aGnxdT0/FuX4pijaEcnB6OQ3FAscWuEEGCF4go09pOHZajK7RDao/5NgFA5KBqj08c+UUyZK8yVEuUCg5BUSlME0pwuOEkl6p1oJNSCjKdMMJSnUUiVgaHKZJJAcPKftA3V2yZa/DLKJrTXa1zA0mHbT18f1RR7MyWoto6vwTxRaVqbadJwYWgAMdAMDTTqi+Vw9+BW9R3aWzjQdOkkZZ8IOi6zw/eOfSaH++BDvMc/VVRnejyMuNr5GyCmfcsbu4DzIC8q9TKJXHcYwK6r1S5zyNdDJ+Q6LpZHHSAx4ee2zrlXFqI3qs/3BJl9TeO44O8iCgDh7gemO9XqvqHkAYha9/wrl79rWcxw6mZQ8pvehn4sadWzZu6qwsRuQGmQI6fvZZ9tjT3E0qwyVW/B/iPyQ5x7iZZTDQYndTylbKoY+PZv4jxDTbQdTpEOkd6BIb1EbExP6rkOPjLDIEuhzzvvJDJ6NB9T6JrbGnUwQNQTqD47/gI9SvC7vxVcXGJ1I/AfQJ0IOLtiMkotUhrQgOaD9kEnlMa/Mhb/AAledjdVGnWRp6A6+on4LDq5c7SNWuAJ8J0I9IRLQsc3Z1hu2adR3Qkfy3HoHGNf9QC6bOgj1NQOrdq73O1IqidclTuv+AIWx7NsTNnVrW1TQ03yfu6BxHplPkEK4tiDaTnOyTmaWVQf7hIDwOXKR1bPNZ9njj+2pV9DUpwD/wDoBoWnzbp46rIp8QZ/Y7jx5hwqWrgBOUmow/EkeuvwC4pUELslLFRUtezmZph1JxO7SO6D47tPiAuQX4Ae4D3ZMT05JWTZZ4jaTTKyYpJkorbEpBRCdqOgSSdNmSXGEwnBTKQTDhJFJIBCEhiU6YpwVjOJBU70OJAbMGJhXQEd8AcJtuGOrVRLfdYDzIILj6bfFHjW7FeQ1w2wc4ktDY/w7aLqgz0XPLzUdD3agNDYIgQNI1zDUbronsgu6leg99TQNdlB5GBJjykLbs8GbTIA5bSAY8p2V+vcNpMytAE9NPkqE1Vs8xxb1F9jYtd8ghLijFDbUhpme7RreZP7KIKAkzup4rhNOsQ8tl4bAPQTm0G26S7lbHRqDSOY3eLXttSFa4p5GOdlbmq5XTBdtOwAXnhHtNcXZaugOzunn+aMuJcIN3TZTfLTTqB7ajIDwYIO+h2HwHRAg9m9QOhgzN0BLtPhARfCgf5HL1Rs4peivlLTDhqHD6rD4wovq0QSNQNYRXhHBHZkHO4jof8AG60r/CmhpbH7CnaadlfOMlxODutDGu2hnw1kqpUnNtoNvL6rp91hzBlytEgnQ/aBOo8/yWLc4AzMdwJ7rug/tPr++ro+QvZNLxn6B23oyASJbzjlKJeH77IcjwJy5dfdqs6H5g8ivfDMBexx5DpuD8dvxWjVw2mAWnLvsTt5Hkkzy2x8MXEH+KrLOTVpGQAA4aSOQkDwgGOk+KE6VXs3bEDoeXjPRFt9h9Wn3mSRqNDnEcxP6LMqWnbU3BrMtVgLg2PeA94DmTGsJ2KfpiMsN2gw4buCaQpO7v2qbtd3dD0d15H0QvetcHkP3H4g7FemAXpfS7Md/s++2TqwfbaJ5c/8qtWqE7mSdfKdYQTQ7BLZBJMnSywSYFPCiESBbJz4J15wktBssJwUwSWhEkoSCSw1CKQSCcITT0pNmF9B4JZClb06bRAawDzMan1M/FcCw8fzGfeb8wvoiidE/F0yLzG9Ig17MpdmCEcevHZhk72vJV8drvpF7IkycviOWvksrDcTuqdVjKlDtaLzGZolzJ5zsQhlLlozHj4Ll2HOBkOaOv5rYbTQbwrfk3rqY1bkdPmCI+ZR2mQXJWS+R8Z0VTQB5KL6YCtuVO7qQFrihcW2ylcVg0IbxO+Eqzi95AKA8TxPvbqXJK2ejhxqrZuV7um0HM0GQZB05bg+I09AViWnENIEioCDs1wgyOjgdHHz+Kzr+6zMOu23qhSpdwfEdPmgUXIdKonZMFuaFZwFMtcTrkAI/wCOoHxClxLeWNBwbWbJ0kbkeWU6LluCcTVaTxkMfdAB131AlVeL791So7U76lHGDuieTX2sO8S4zwmkwClQNR3llif9WhQVX4pbUqDI1tNs82tcf951Hog4NJKcUydp9FX+JeyRZZBdxG8Ui19NhY92pIO4Oh8tfmqFG4mREQPP/POPNQrYg+pbCnUk9no0xs0yYnpP1TYVSJZ4bpbXwH43/IWQF6NakWwpByVRdZ5uUFOoV5yuMZOUlGUlxhYCcJNTrWGhJJinWGiTgJgkAsZp7UXQQRyX0Bh9fOxp6gH4hfPbSupuxR7MOa+n7xpAAj7PIn01TYSSTJvIhzoNKmH06oOaD67L1dYMgCNB0JHyXFcFva73O7FwJnUZoJnzKJ2cXXNFoe+jDdBIdI120k/REsi9oTLx2vrOw9wzC6NBznMbDnbmSfmtQVEGYRxpRrwJyPP2XHQ+R5rep3c7IlOPonyYp38jQq1dFiYneQrNzX0Q/iDyUvJPQzFj2YON3m6BMTrnMjHExugvFKfeU8Xb2X+tFU3GixsQHe05lXKr4T4XbdrUI6An4J8fjsnn8vieFhTIqsYwkvJGwBIPrzWnxHcd1rXSXNES4idPAaBWamEUabS9suqObIB5cz5oeuu9TAjWSSsTUpJnSi4RaM4Pyg66n8P1WhguItpgksDjpE8td/NZVekQdU1s/KZ8VVKCcSCM3GQVYhiRNCo1zA1zsmsQTlJJ/CFt4Nh//TyBuADznNqNvAFCWLYyK7abcuXKDmP9xIAHlEf8ii7gTHIp5XkECG67aSQp5RcY7KYZE56Mi4olhgj9V5Inxa6p1gQ1sEnQ7iQJ38kOXVBzDqEvkixOyu4qKclJcEKEymks2Ye7VIKAKfMtsMnCZQLkzVjYRLMkHJoUmtWbN0OHLqXCFwXYeQ0Bzgyo1oPM96Br5hcua1dG9l9XMypT6On0cI+iZjXoT5H1v9A7aBjPepEa94iWmOfJeuK21vUaGsLnNhvdzExE6AZR/p/FdQfw7RcSS2D4JqfDdNmoErvxSAflwfo5fhXBJqEEOfTbOuaNvAGfFdPw2wbRpNYHOfH2nkEn4J32oZsotfC7oTOfPro9LrQLHu1euaqy7hyCTCgjHxBuhQdjUBFWKXQCB8aus0oIq2UN1EwL2tC0+DMWpUqrhW0a9pGb+0oeu3yVXdoJVyxpxo86WZxlaDnFcUoucBSOaOYRRwRh1BzXPfDXxEukBs+ThHguR0apA81rYbiuQjvQOfP8EieBx+o5Z+f20afGuEMo1XdmcwJ3iJ8hKDKhRfieJU60FznCNy4zp0A+iGa1HNmc3Rg67lOwN1TJvJim/iU5V7DaxzRMT+HiqJVnDz3x6p8+ibG6kgs4ertHaCqdOXhyJj5Ivu+zqWjsoz1A0H7sS0nzOoHXIuf3lu5gBnVwBPKM2v78ADzRH7NbwOqPpO7weNZ/0yR+/FQyjfyPThOtMwnpStnibDOxqkAaGYEeJEeKxSIQIqu0PnTqEp1px7tK9JXiFMLgj00SBUWtTlq4yyUpSvS3tHvMMa556NBcfgFqWHCd3WdlbQqDqXgsA9XQupnc4rtjcL1KQuafbNDmSQQ4AgyCBPrC6zZ4VbUD29AZM8Nc0GW9QQDt+qEMI9l9V+tWsxg6M7x+JgBW6VOpYPdSrPNW3OhkQ5o/uB8N1tuJPNxyP4sPmXQ6yvWtdANklCdTBLqM1CqyrTIlpJymPkfihS54hq53Ujo9uhCN5Gu0JjhjLph5eYgCd1nvxRo5rn9zidXnKoG8qO3zJLbZQscUdAr4s3qFjYhjAgwhn+IeV4V3P8FlMPSJ39+XblD19VWmLNzk78KAOuqONRBknLSBqlZlx12VK/PegckVXbA0GEIXJlxVWGXJkHkxUI0ejTookpqTlKrTThG2rR5ueXFWKQLu6Dpz8AFUGinTqETHPfxHRc1+gIy3snWty2PHZXLFgadd/l0Crm8JdJ5DQfVV85WNNqmGpRjK0bWKYgXgN31JPjOkn4BQ4dxHsa7HGYDgTGkwqoo90OcYHz8AqY3QKCcaGSm1JM7fxBSp3lNrmFuZjXO330kifILmlTdRwzF3NiDrBHxEFPWMkqPi06Z6WNpx0LP5JKOUpLaDLbQtvhnhyte1MlIaD3nn3WDqT9OaI+B/Z8bporV3GnSPuge8/wAROzfFdcwbCKVrSFKi3K0c+bj1ceZVEMPtkebylHUezCwH2dWluB2je3fzdU29GbR5yiWlhNu33aFIeVNg+i9RWVLFcVFJs8zsmtxiiC8mRnvcXAbLaYE+ECFVw+6lxa4Fruebc+PiEP8ADuOCtXcwGdJ/VEl5RzCQYI2PQpPJv5DXBQfFlPEH9g8VB7p94fVePFFg2tRLonSU5uRWDmmMzfeHIzzXnhdxBNB3iWeQ3HolNp3H0+hqTjUva/4R9n7v+kayZLMzT6Ewuf8AG1mGXb3t0JAn4ko5YRZ1idm1T6B36/RC3GVLO8uHMAoMkriv2ijDH+Ry9MwLKH7r3q2Q6KjYPymFsioCEBQzBrUcqqFsla18As+mySuOLFvQhQuKS0bcABeF2RCXYaQIY26AUGvOqLOJH7oSK9Hxlo8vzX8qHaYVulW01Ej8VTUmmE+SskhJouut2mS10echVX0o218l6OraZfj4pUnQUKtDXxbK5YRyTtWjeXzXtAjXqqBatTbWwZQSenZKrcOdE8hA8lA97ZTaxe1BkLG6QUYyk9lnD6OXdXlGmE4Uknbs9XHDjGiSZKUkIZ9TWEABoEAAADpGkK29/TdZVrUVym7meaus8JrZKu7ZYnFFk6vQc1uj92n6T4rZutRoqV0+GpWRWmh2J000Cvs84edSdUrVdHzlDfAbn46eiLMXuSxmi98PpZW/ifXUrG4luIBSZfGA5S/JktmPY4gGPe/qq1vip/iWPOwn4EELKNbdUv4rWf3qouT1Rf8AjTsucc485+VrTzB8oOhV24uWVgADqGCUBYndZqhPIK3wffF9eoBsGfHVEk2rDajFJFiszK9XKVRRxSnDl5UdVyZzR6XGq8aNNe5Gig1azkWab4CqXzxBXrOioXlTRCjbBLiEzKG6rIRNizc0rHrUl6GGSSPM8mPKRmgJ1bp2+q2qGAjJnf5AeJTXkSJlhbBzKd4TuJ2V25oOYdDIU7a4A0y6+ELnLVo1QV02UGUiNYTOMre7DNvp+JjzSdZM6Ql/mRSvElWmZNGlOi0qdGI6Be1OiG7KUpU8l9FOLDxWyDkxScmhAh7EknhJFSBtn05bNVnZpVWi6CrDqk+qqPHJMP8ALCp1TLmt8ZPkP1+SsUXd0jos6lWmsR0A+p+qCbDguzWq1MrZQLxJfSSJRVilUhq53jlQlyjzy9FXjR9lGtXgGd1lXFzEqd3VgLHuKyVCBddIpXteATzO3iVt+z62LX6/aaT+IWdwxY/xVwCR/LYem6MuFrXvZo0ywPUyn5PjGieD5ycv0euL0tVmMMInxK2zDx5IduKeUwpfZVF2iRKZq8XPhSzojKJVDp0WRfO8Ver1lmXJlbEwy7hkrPqUeS1qrFewPBu2fLvcHvH6J8ZUTzjbKmCYPs9w0+yD8/Jbww/OJiByH75rdZZtJgDu7CAtSnhuYhgEyfijFOgMteEu3I5EydegWVe2NFrnU2ZA5pIEy0u5RO0z813CywunTOoOjSXVNA1ojbxP5IPu+Eqd4DckihLy1pe2M0EtYRJG5MiN9EVCuSu0cwFm5zoYJPTSZG4HVVqgjQ7hFOJ4c6iT3cpZUIJbIiQNY6ba/wCFYxPh/wDiKXb0ffYIqN5Pie+0ge9pqOcgoHH9FMM3pgXKiVNwXmUI6xJbJ0xK05sUpKM/uE62jrPpiV6B2irgqYcqLPKHpHvHoR+IVC1b/Pfr0+QUrmvkh3JrhPkTlPzViysnOqueIAgA+f8AiEDTfQSaV2euLUv5ZXLcbqw8rsdzY52xmjyCAsf4IqPMsqNJ1kGRrpAET8VPmxScrof4+aCVNnNby45oexO5nujc/JFfEGA16A79MxpJEOAnlIQSHTVk9R+CPBDexvkZfjS9nW+CMK7O3bA7zhmJ9NESYLhXZsA8Pim4ae17Wlu2Tp4LbtnaLM0baAhKlSMq/tIGyFLylqju+EhDn8GSNVNJbKcUtbBKqyCouWve2cHZZzqKAf2UKpVIjqtU0FGjYOe4NaNymIFlfC8KNd+Ubbk9B1RjStW02imwQPn1PmrmHYeKLMrRJIlx6n8lfpYeTGmkfsqmEKI8mS2Vra0iNEQ4RbBgzmZB29P8qWH0cpktBOy1qpaxhJEE6AROp0BMcvpKcoks5+jyxJp7OWsNTMR3QYgHcnrA5D4LPxCq4CmzsTVquHdaRlawbd7kPI9PAKdraVuyZDQ17qgFQye7SaXRlykZe6BEc3LcgNlx59T02C1LkKvjrsG7rhrNTOaAXau3drzgnYIPt8Wo2VapTY/tIPeHIHpPMroldr7gFodkZ9pw949Wt6Hx5ee1ahw/QotyU6Ya3fqSepJ1J8StcP0Ep/8Ao5Bxbg9O4zXNo0iBmrUoiOr2AaEdRyQM4L6it7Fn9okeG64p7SuEDZ1jUptPYVDLY+w7mw9Oo8PJLlB9lOLOm+IDFMSncokoClMfMko5klxp9LkJEpZlBxTzzDOxd0scOoW7gdUmg14jUSfHQIVx25DGOJ2C3MBuHPYBS7rclN1MkdSQ7N125fksg9sPJH4o2y8P0BLXenXUa7rCGI5g4ik+QSAHEDUbgGY3+CIezBdMagAyNnbiJ9Tp4oVure5q1KoNQUx2j8haMxygODfdgkGQSJB7viiYqFA9f4lctNQVWtGZhcA0TlBfyqTBho5D7bTAJhcVvP6riP7j813XG7VzLfsmuIdUeXUswyENec4pnNs4aw3T3QOS4hi9PLXeNfe5oI/YbPcEztXswdnot8oWu2vlMErA9jz5oEdCtfEqJFR/LvO+ZSs/SZRh22i+KmYKVC3EFULWrGh+qvuq6aKaxrVaRk4naA7c1iVrFEVw6VTqAIOxsW0YVS1W7gmF5BJHed/xCvYVhod33DTkOp/REDLWFXhxf3Mnz5v7UZtva6+i0qFnImOf7C96NvqtOlTDVSoEM8hRp0YBcAO6JE84XtYMLqbTUDSSJMbSd4nks6rjE3DaQbFItcS9wgEtmW97YAa67yCNN7mGYiy5aS0jLJykSczRpm1A31ELU1YElKrZeDIjLAHMco8As3Ea5e4U2n9OpVm8uQ0ZR0j6AKtbUssk+878ByH76rpP0jYRrZatIaMo2Gy9XiVVBgq07VajJLZ5OOniF4XdCndUnUqrQ5jxBB+Y6EdVaDNVCpVp0wS6Atow+ceNuGX2FwabtWHWm+Peb+Y2IQ05fQnGNzZXtPsaxLIMsqACWHr4jqFwnHsMdbVn0nxLTuNnA6tcPAhInGnovxTbVMoJJoSQUNs+mW7KLkkk0gQIca/0Hef1RPwTz+5T/wDXTSSQY/sNy/QKGe4Pu/RYnOn95OknskgYHH39L/y+jlwrGf6x/wDH5BMklr7FD/pnW/Yz/Sd5olxf+o/zKSSXn+qH4Pv/AKKQXtyPkkkon0Vs86uyoVuSdJcagtw7+nT+6FdHJMkvSj9UebPtlq13V1+/p+SSSYuiafZj8Uf0KnkPmFawT+kz7jfkkkkx+4x/0ytX/qM+99CrLkySJBehirhSSRxBkV6uyFsU3PqmSWSCxdnNuJPfWR7Rf/kU/wDsUvkUyST6Kl2CySSSwYf/2Q=="/>
          <p:cNvSpPr>
            <a:spLocks noChangeAspect="1" noChangeArrowheads="1"/>
          </p:cNvSpPr>
          <p:nvPr/>
        </p:nvSpPr>
        <p:spPr bwMode="auto">
          <a:xfrm>
            <a:off x="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data:image/jpeg;base64,/9j/4AAQSkZJRgABAQAAAQABAAD/2wCEAAkGBxQSEhUUExQWFBUWFxoaFxcVGBQXHBYcFxwXFxgYHBcYHCggGBolHBgXJDEhJSksLi4uFx8zODMsNygtLisBCgoKDg0OGxAQGiwkHyQsLCwsLCwsLCwsLCwsLCwsLCwsLCwsLCwsLCwsLCwsLCwsLCwsLCwsLCwsLCwsLCwsLP/AABEIAOEA4QMBIgACEQEDEQH/xAAcAAABBQEBAQAAAAAAAAAAAAAGAAECBAUHAwj/xAA/EAABAwIEAwUFBgUDBAMAAAABAAIRAwQFEiExBkFREyJhcYEHMpGxwUJyodHh8BQjM1LxYpKiJHOCszRDY//EABoBAAMBAQEBAAAAAAAAAAAAAAIDBAEABQb/xAAoEQACAgICAgICAQUBAAAAAAAAAQIRAyESMQRBIjITUSMzQmGBsVL/2gAMAwEAAhEDEQA/AAGFIBIKS88+hQ8JwkE6wNCKSUJ0LYVCCSSdYaOE4CQXtSZK2jiDBGpVmxpUnOh9QNPQAuP4LyxGgWs6E/sBZ2FsyuDi7KAR+9N0UY2rJsuZp0jpmCcGUaoBLn69BH+FvD2b0gZEuH3vpCzsC4/otYGRo0buIn0/ytxnE1KoB/MNOdodHzEdEalFKmSzllb0z2fwNalkdnBjeT+qE8a4AaNaVSP9LxA/3Db1CMLG7znu3Ug7AkH5wvLHsOuS3NSqB0ctp9RojtSWkBGc4S3I5HimDVqBiowgcnDUHycNCs0hFtbiKo1xp1BBnVrgNfQ6FeThQqjvUwD1YcpHjGxSWi2OX9guU7Vt3vD8NzUX9oOkQ4eixXAgwRCEapJ9DOaoOanJTOctRpApJyUy0yhiFGFNMVoLRFMnKQWgDJJ0lxxEKQCiAphYMQgnlJOsDEEiEydAwhJ40TKULkcILZwW0zOEx+fOFlUhqNF1bhHhEZW1KwiRIZ9T4JkYuXQjNlUFsDcYwh7nZgCR8oCHnYNVeYDSfJfQVbCmOEBoA29E9rg9NmzQjWOSZC/Ii1s+dK2D1mbtcPRaGD40LT/6mvf/AHVG5o8p1+ELv1xg9N4hzQZ8AhbF+BrZwPcIJ6ckUoP2ZHLCXQFUON2VTFQ1GmPsim1o+J2W1hvEDwM1Ks2o3mx5Ex5tCHcd4CLJNMk+aC69rVoO2LSEpQi+nsbyaW1aOw4lhttiFLO5pY4faZlIHn0/eqArzC61o+NXtB0dB+HmqXCvFNSnWaCTDu6fGf3zXYG29OtTZMFr2keE6fn+CLfUhdrtdANgdPthocruXTz8loYrwxUcyXU9R9pv71WjQsqTH/2wfijjD6YDRDszSNPA9EMFYU8rhtHz9eWrmOIIVUrtPFXCtO4a5zBlqDUjr5eK5BiFk6k8tcNfmuaoqw5lNf5KiSRShCh4iolOAkVoLIpBJIuWgUPCSjmSXWdQgVIKIUguCQk6QTrAxkpTJFDR1kpUgVAFTC5I2wp4Bwnt7gEiWs7x8egXbqbECey7DMlDtCNahn0Gg+qPGqvGqR4/lT5TPSFJoUQvQBMSI2Oqtw2V71CvB66RsNGLiNuCOqAsfwsPBBby3XR7oaIexWkIJUeSO7R6WGfpnDsVws0XjQzOi6HhmK9iwU3HcZxJ23zD4FSr4Ka7y7KMtMFxdy029UBYniTn1i6Ia3lsA0RA9dF250a1GFhzjmLZawAOrtee+h5rU4Xx18ZZludzCNdgSAfPT9wubsxftq9J9Q6aDy2BPzRZwTijXVXNAkds4z0BzHn4lC4NbO5qSoPr/EexcKjj3Q/I6dIDvdJ9YHqs/ivh1tecu59wjqRI9Chfi/Hw8XNFpLszDlPTs9Z80X8DYkLuwpHd4aGnxdT0/FuX4pijaEcnB6OQ3FAscWuEEGCF4go09pOHZajK7RDao/5NgFA5KBqj08c+UUyZK8yVEuUCg5BUSlME0pwuOEkl6p1oJNSCjKdMMJSnUUiVgaHKZJJAcPKftA3V2yZa/DLKJrTXa1zA0mHbT18f1RR7MyWoto6vwTxRaVqbadJwYWgAMdAMDTTqi+Vw9+BW9R3aWzjQdOkkZZ8IOi6zw/eOfSaH++BDvMc/VVRnejyMuNr5GyCmfcsbu4DzIC8q9TKJXHcYwK6r1S5zyNdDJ+Q6LpZHHSAx4ee2zrlXFqI3qs/3BJl9TeO44O8iCgDh7gemO9XqvqHkAYha9/wrl79rWcxw6mZQ8pvehn4sadWzZu6qwsRuQGmQI6fvZZ9tjT3E0qwyVW/B/iPyQ5x7iZZTDQYndTylbKoY+PZv4jxDTbQdTpEOkd6BIb1EbExP6rkOPjLDIEuhzzvvJDJ6NB9T6JrbGnUwQNQTqD47/gI9SvC7vxVcXGJ1I/AfQJ0IOLtiMkotUhrQgOaD9kEnlMa/Mhb/AAledjdVGnWRp6A6+on4LDq5c7SNWuAJ8J0I9IRLQsc3Z1hu2adR3Qkfy3HoHGNf9QC6bOgj1NQOrdq73O1IqidclTuv+AIWx7NsTNnVrW1TQ03yfu6BxHplPkEK4tiDaTnOyTmaWVQf7hIDwOXKR1bPNZ9njj+2pV9DUpwD/wDoBoWnzbp46rIp8QZ/Y7jx5hwqWrgBOUmow/EkeuvwC4pUELslLFRUtezmZph1JxO7SO6D47tPiAuQX4Ae4D3ZMT05JWTZZ4jaTTKyYpJkorbEpBRCdqOgSSdNmSXGEwnBTKQTDhJFJIBCEhiU6YpwVjOJBU70OJAbMGJhXQEd8AcJtuGOrVRLfdYDzIILj6bfFHjW7FeQ1w2wc4ktDY/w7aLqgz0XPLzUdD3agNDYIgQNI1zDUbronsgu6leg99TQNdlB5GBJjykLbs8GbTIA5bSAY8p2V+vcNpMytAE9NPkqE1Vs8xxb1F9jYtd8ghLijFDbUhpme7RreZP7KIKAkzup4rhNOsQ8tl4bAPQTm0G26S7lbHRqDSOY3eLXttSFa4p5GOdlbmq5XTBdtOwAXnhHtNcXZaugOzunn+aMuJcIN3TZTfLTTqB7ajIDwYIO+h2HwHRAg9m9QOhgzN0BLtPhARfCgf5HL1Rs4peivlLTDhqHD6rD4wovq0QSNQNYRXhHBHZkHO4jof8AG60r/CmhpbH7CnaadlfOMlxODutDGu2hnw1kqpUnNtoNvL6rp91hzBlytEgnQ/aBOo8/yWLc4AzMdwJ7rug/tPr++ro+QvZNLxn6B23oyASJbzjlKJeH77IcjwJy5dfdqs6H5g8ivfDMBexx5DpuD8dvxWjVw2mAWnLvsTt5Hkkzy2x8MXEH+KrLOTVpGQAA4aSOQkDwgGOk+KE6VXs3bEDoeXjPRFt9h9Wn3mSRqNDnEcxP6LMqWnbU3BrMtVgLg2PeA94DmTGsJ2KfpiMsN2gw4buCaQpO7v2qbtd3dD0d15H0QvetcHkP3H4g7FemAXpfS7Md/s++2TqwfbaJ5c/8qtWqE7mSdfKdYQTQ7BLZBJMnSywSYFPCiESBbJz4J15wktBssJwUwSWhEkoSCSw1CKQSCcITT0pNmF9B4JZClb06bRAawDzMan1M/FcCw8fzGfeb8wvoiidE/F0yLzG9Ig17MpdmCEcevHZhk72vJV8drvpF7IkycviOWvksrDcTuqdVjKlDtaLzGZolzJ5zsQhlLlozHj4Ll2HOBkOaOv5rYbTQbwrfk3rqY1bkdPmCI+ZR2mQXJWS+R8Z0VTQB5KL6YCtuVO7qQFrihcW2ylcVg0IbxO+Eqzi95AKA8TxPvbqXJK2ejhxqrZuV7um0HM0GQZB05bg+I09AViWnENIEioCDs1wgyOjgdHHz+Kzr+6zMOu23qhSpdwfEdPmgUXIdKonZMFuaFZwFMtcTrkAI/wCOoHxClxLeWNBwbWbJ0kbkeWU6LluCcTVaTxkMfdAB131AlVeL791So7U76lHGDuieTX2sO8S4zwmkwClQNR3llif9WhQVX4pbUqDI1tNs82tcf951Hog4NJKcUydp9FX+JeyRZZBdxG8Ui19NhY92pIO4Oh8tfmqFG4mREQPP/POPNQrYg+pbCnUk9no0xs0yYnpP1TYVSJZ4bpbXwH43/IWQF6NakWwpByVRdZ5uUFOoV5yuMZOUlGUlxhYCcJNTrWGhJJinWGiTgJgkAsZp7UXQQRyX0Bh9fOxp6gH4hfPbSupuxR7MOa+n7xpAAj7PIn01TYSSTJvIhzoNKmH06oOaD67L1dYMgCNB0JHyXFcFva73O7FwJnUZoJnzKJ2cXXNFoe+jDdBIdI120k/REsi9oTLx2vrOw9wzC6NBznMbDnbmSfmtQVEGYRxpRrwJyPP2XHQ+R5rep3c7IlOPonyYp38jQq1dFiYneQrNzX0Q/iDyUvJPQzFj2YON3m6BMTrnMjHExugvFKfeU8Xb2X+tFU3GixsQHe05lXKr4T4XbdrUI6An4J8fjsnn8vieFhTIqsYwkvJGwBIPrzWnxHcd1rXSXNES4idPAaBWamEUabS9suqObIB5cz5oeuu9TAjWSSsTUpJnSi4RaM4Pyg66n8P1WhguItpgksDjpE8td/NZVekQdU1s/KZ8VVKCcSCM3GQVYhiRNCo1zA1zsmsQTlJJ/CFt4Nh//TyBuADznNqNvAFCWLYyK7abcuXKDmP9xIAHlEf8ii7gTHIp5XkECG67aSQp5RcY7KYZE56Mi4olhgj9V5Inxa6p1gQ1sEnQ7iQJ38kOXVBzDqEvkixOyu4qKclJcEKEymks2Ye7VIKAKfMtsMnCZQLkzVjYRLMkHJoUmtWbN0OHLqXCFwXYeQ0Bzgyo1oPM96Br5hcua1dG9l9XMypT6On0cI+iZjXoT5H1v9A7aBjPepEa94iWmOfJeuK21vUaGsLnNhvdzExE6AZR/p/FdQfw7RcSS2D4JqfDdNmoErvxSAflwfo5fhXBJqEEOfTbOuaNvAGfFdPw2wbRpNYHOfH2nkEn4J32oZsotfC7oTOfPro9LrQLHu1euaqy7hyCTCgjHxBuhQdjUBFWKXQCB8aus0oIq2UN1EwL2tC0+DMWpUqrhW0a9pGb+0oeu3yVXdoJVyxpxo86WZxlaDnFcUoucBSOaOYRRwRh1BzXPfDXxEukBs+ThHguR0apA81rYbiuQjvQOfP8EieBx+o5Z+f20afGuEMo1XdmcwJ3iJ8hKDKhRfieJU60FznCNy4zp0A+iGa1HNmc3Rg67lOwN1TJvJim/iU5V7DaxzRMT+HiqJVnDz3x6p8+ibG6kgs4ertHaCqdOXhyJj5Ivu+zqWjsoz1A0H7sS0nzOoHXIuf3lu5gBnVwBPKM2v78ADzRH7NbwOqPpO7weNZ/0yR+/FQyjfyPThOtMwnpStnibDOxqkAaGYEeJEeKxSIQIqu0PnTqEp1px7tK9JXiFMLgj00SBUWtTlq4yyUpSvS3tHvMMa556NBcfgFqWHCd3WdlbQqDqXgsA9XQupnc4rtjcL1KQuafbNDmSQQ4AgyCBPrC6zZ4VbUD29AZM8Nc0GW9QQDt+qEMI9l9V+tWsxg6M7x+JgBW6VOpYPdSrPNW3OhkQ5o/uB8N1tuJPNxyP4sPmXQ6yvWtdANklCdTBLqM1CqyrTIlpJymPkfihS54hq53Ujo9uhCN5Gu0JjhjLph5eYgCd1nvxRo5rn9zidXnKoG8qO3zJLbZQscUdAr4s3qFjYhjAgwhn+IeV4V3P8FlMPSJ39+XblD19VWmLNzk78KAOuqONRBknLSBqlZlx12VK/PegckVXbA0GEIXJlxVWGXJkHkxUI0ejTookpqTlKrTThG2rR5ueXFWKQLu6Dpz8AFUGinTqETHPfxHRc1+gIy3snWty2PHZXLFgadd/l0Crm8JdJ5DQfVV85WNNqmGpRjK0bWKYgXgN31JPjOkn4BQ4dxHsa7HGYDgTGkwqoo90OcYHz8AqY3QKCcaGSm1JM7fxBSp3lNrmFuZjXO330kifILmlTdRwzF3NiDrBHxEFPWMkqPi06Z6WNpx0LP5JKOUpLaDLbQtvhnhyte1MlIaD3nn3WDqT9OaI+B/Z8bporV3GnSPuge8/wAROzfFdcwbCKVrSFKi3K0c+bj1ceZVEMPtkebylHUezCwH2dWluB2je3fzdU29GbR5yiWlhNu33aFIeVNg+i9RWVLFcVFJs8zsmtxiiC8mRnvcXAbLaYE+ECFVw+6lxa4Fruebc+PiEP8ADuOCtXcwGdJ/VEl5RzCQYI2PQpPJv5DXBQfFlPEH9g8VB7p94fVePFFg2tRLonSU5uRWDmmMzfeHIzzXnhdxBNB3iWeQ3HolNp3H0+hqTjUva/4R9n7v+kayZLMzT6Ewuf8AG1mGXb3t0JAn4ko5YRZ1idm1T6B36/RC3GVLO8uHMAoMkriv2ijDH+Ry9MwLKH7r3q2Q6KjYPymFsioCEBQzBrUcqqFsla18As+mySuOLFvQhQuKS0bcABeF2RCXYaQIY26AUGvOqLOJH7oSK9Hxlo8vzX8qHaYVulW01Ej8VTUmmE+SskhJouut2mS10echVX0o218l6OraZfj4pUnQUKtDXxbK5YRyTtWjeXzXtAjXqqBatTbWwZQSenZKrcOdE8hA8lA97ZTaxe1BkLG6QUYyk9lnD6OXdXlGmE4Uknbs9XHDjGiSZKUkIZ9TWEABoEAAADpGkK29/TdZVrUVym7meaus8JrZKu7ZYnFFk6vQc1uj92n6T4rZutRoqV0+GpWRWmh2J000Cvs84edSdUrVdHzlDfAbn46eiLMXuSxmi98PpZW/ifXUrG4luIBSZfGA5S/JktmPY4gGPe/qq1vip/iWPOwn4EELKNbdUv4rWf3qouT1Rf8AjTsucc485+VrTzB8oOhV24uWVgADqGCUBYndZqhPIK3wffF9eoBsGfHVEk2rDajFJFiszK9XKVRRxSnDl5UdVyZzR6XGq8aNNe5Gig1azkWab4CqXzxBXrOioXlTRCjbBLiEzKG6rIRNizc0rHrUl6GGSSPM8mPKRmgJ1bp2+q2qGAjJnf5AeJTXkSJlhbBzKd4TuJ2V25oOYdDIU7a4A0y6+ELnLVo1QV02UGUiNYTOMre7DNvp+JjzSdZM6Ql/mRSvElWmZNGlOi0qdGI6Be1OiG7KUpU8l9FOLDxWyDkxScmhAh7EknhJFSBtn05bNVnZpVWi6CrDqk+qqPHJMP8ALCp1TLmt8ZPkP1+SsUXd0jos6lWmsR0A+p+qCbDguzWq1MrZQLxJfSSJRVilUhq53jlQlyjzy9FXjR9lGtXgGd1lXFzEqd3VgLHuKyVCBddIpXteATzO3iVt+z62LX6/aaT+IWdwxY/xVwCR/LYem6MuFrXvZo0ywPUyn5PjGieD5ycv0euL0tVmMMInxK2zDx5IduKeUwpfZVF2iRKZq8XPhSzojKJVDp0WRfO8Ver1lmXJlbEwy7hkrPqUeS1qrFewPBu2fLvcHvH6J8ZUTzjbKmCYPs9w0+yD8/Jbww/OJiByH75rdZZtJgDu7CAtSnhuYhgEyfijFOgMteEu3I5EydegWVe2NFrnU2ZA5pIEy0u5RO0z813CywunTOoOjSXVNA1ojbxP5IPu+Eqd4DckihLy1pe2M0EtYRJG5MiN9EVCuSu0cwFm5zoYJPTSZG4HVVqgjQ7hFOJ4c6iT3cpZUIJbIiQNY6ba/wCFYxPh/wDiKXb0ffYIqN5Pie+0ge9pqOcgoHH9FMM3pgXKiVNwXmUI6xJbJ0xK05sUpKM/uE62jrPpiV6B2irgqYcqLPKHpHvHoR+IVC1b/Pfr0+QUrmvkh3JrhPkTlPzViysnOqueIAgA+f8AiEDTfQSaV2euLUv5ZXLcbqw8rsdzY52xmjyCAsf4IqPMsqNJ1kGRrpAET8VPmxScrof4+aCVNnNby45oexO5nujc/JFfEGA16A79MxpJEOAnlIQSHTVk9R+CPBDexvkZfjS9nW+CMK7O3bA7zhmJ9NESYLhXZsA8Pim4ae17Wlu2Tp4LbtnaLM0baAhKlSMq/tIGyFLylqju+EhDn8GSNVNJbKcUtbBKqyCouWve2cHZZzqKAf2UKpVIjqtU0FGjYOe4NaNymIFlfC8KNd+Ubbk9B1RjStW02imwQPn1PmrmHYeKLMrRJIlx6n8lfpYeTGmkfsqmEKI8mS2Vra0iNEQ4RbBgzmZB29P8qWH0cpktBOy1qpaxhJEE6AROp0BMcvpKcoks5+jyxJp7OWsNTMR3QYgHcnrA5D4LPxCq4CmzsTVquHdaRlawbd7kPI9PAKdraVuyZDQ17qgFQye7SaXRlykZe6BEc3LcgNlx59T02C1LkKvjrsG7rhrNTOaAXau3drzgnYIPt8Wo2VapTY/tIPeHIHpPMroldr7gFodkZ9pw949Wt6Hx5ee1ahw/QotyU6Ya3fqSepJ1J8StcP0Ep/8Ao5Bxbg9O4zXNo0iBmrUoiOr2AaEdRyQM4L6it7Fn9okeG64p7SuEDZ1jUptPYVDLY+w7mw9Oo8PJLlB9lOLOm+IDFMSncokoClMfMko5klxp9LkJEpZlBxTzzDOxd0scOoW7gdUmg14jUSfHQIVx25DGOJ2C3MBuHPYBS7rclN1MkdSQ7N125fksg9sPJH4o2y8P0BLXenXUa7rCGI5g4ik+QSAHEDUbgGY3+CIezBdMagAyNnbiJ9Tp4oVure5q1KoNQUx2j8haMxygODfdgkGQSJB7viiYqFA9f4lctNQVWtGZhcA0TlBfyqTBho5D7bTAJhcVvP6riP7j813XG7VzLfsmuIdUeXUswyENec4pnNs4aw3T3QOS4hi9PLXeNfe5oI/YbPcEztXswdnot8oWu2vlMErA9jz5oEdCtfEqJFR/LvO+ZSs/SZRh22i+KmYKVC3EFULWrGh+qvuq6aKaxrVaRk4naA7c1iVrFEVw6VTqAIOxsW0YVS1W7gmF5BJHed/xCvYVhod33DTkOp/REDLWFXhxf3Mnz5v7UZtva6+i0qFnImOf7C96NvqtOlTDVSoEM8hRp0YBcAO6JE84XtYMLqbTUDSSJMbSd4nks6rjE3DaQbFItcS9wgEtmW97YAa67yCNN7mGYiy5aS0jLJykSczRpm1A31ELU1YElKrZeDIjLAHMco8As3Ea5e4U2n9OpVm8uQ0ZR0j6AKtbUssk+878ByH76rpP0jYRrZatIaMo2Gy9XiVVBgq07VajJLZ5OOniF4XdCndUnUqrQ5jxBB+Y6EdVaDNVCpVp0wS6Atow+ceNuGX2FwabtWHWm+Peb+Y2IQ05fQnGNzZXtPsaxLIMsqACWHr4jqFwnHsMdbVn0nxLTuNnA6tcPAhInGnovxTbVMoJJoSQUNs+mW7KLkkk0gQIca/0Hef1RPwTz+5T/wDXTSSQY/sNy/QKGe4Pu/RYnOn95OknskgYHH39L/y+jlwrGf6x/wDH5BMklr7FD/pnW/Yz/Sd5olxf+o/zKSSXn+qH4Pv/AKKQXtyPkkkon0Vs86uyoVuSdJcagtw7+nT+6FdHJMkvSj9UebPtlq13V1+/p+SSSYuiafZj8Uf0KnkPmFawT+kz7jfkkkkx+4x/0ytX/qM+99CrLkySJBehirhSSRxBkV6uyFsU3PqmSWSCxdnNuJPfWR7Rf/kU/wDsUvkUyST6Kl2CySSSwYf/2Q=="/>
          <p:cNvSpPr>
            <a:spLocks noChangeAspect="1" noChangeArrowheads="1"/>
          </p:cNvSpPr>
          <p:nvPr/>
        </p:nvSpPr>
        <p:spPr bwMode="auto">
          <a:xfrm>
            <a:off x="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32" name="Picture 8" descr="http://sadieamanda.files.wordpress.com/2009/06/abercrombie_model.jpg"/>
          <p:cNvPicPr>
            <a:picLocks noChangeAspect="1" noChangeArrowheads="1"/>
          </p:cNvPicPr>
          <p:nvPr/>
        </p:nvPicPr>
        <p:blipFill>
          <a:blip r:embed="rId3" cstate="print"/>
          <a:srcRect/>
          <a:stretch>
            <a:fillRect/>
          </a:stretch>
        </p:blipFill>
        <p:spPr bwMode="auto">
          <a:xfrm rot="1298811">
            <a:off x="119586" y="5343882"/>
            <a:ext cx="2354310" cy="1098469"/>
          </a:xfrm>
          <a:prstGeom prst="rect">
            <a:avLst/>
          </a:prstGeom>
          <a:noFill/>
          <a:ln w="57150">
            <a:solidFill>
              <a:schemeClr val="tx1"/>
            </a:solidFill>
          </a:ln>
        </p:spPr>
      </p:pic>
      <p:pic>
        <p:nvPicPr>
          <p:cNvPr id="1034" name="Picture 10" descr="http://www.incrediblesnaps.com/wp-content/uploads/2012/09/Fabulous-Feminine-Photography-13.jpg"/>
          <p:cNvPicPr>
            <a:picLocks noChangeAspect="1" noChangeArrowheads="1"/>
          </p:cNvPicPr>
          <p:nvPr/>
        </p:nvPicPr>
        <p:blipFill>
          <a:blip r:embed="rId4" cstate="print"/>
          <a:srcRect/>
          <a:stretch>
            <a:fillRect/>
          </a:stretch>
        </p:blipFill>
        <p:spPr bwMode="auto">
          <a:xfrm rot="20637722">
            <a:off x="6948032" y="5279429"/>
            <a:ext cx="2103364" cy="966694"/>
          </a:xfrm>
          <a:prstGeom prst="rect">
            <a:avLst/>
          </a:prstGeom>
          <a:noFill/>
          <a:ln w="57150">
            <a:solidFill>
              <a:schemeClr val="tx1"/>
            </a:solidFill>
          </a:ln>
        </p:spPr>
      </p:pic>
      <p:sp>
        <p:nvSpPr>
          <p:cNvPr id="11" name="Rectangle 10"/>
          <p:cNvSpPr/>
          <p:nvPr/>
        </p:nvSpPr>
        <p:spPr>
          <a:xfrm>
            <a:off x="971600" y="1556792"/>
            <a:ext cx="6912768" cy="1938992"/>
          </a:xfrm>
          <a:prstGeom prst="rect">
            <a:avLst/>
          </a:prstGeom>
        </p:spPr>
        <p:txBody>
          <a:bodyPr wrap="square">
            <a:spAutoFit/>
          </a:bodyPr>
          <a:lstStyle/>
          <a:p>
            <a:pPr algn="ctr">
              <a:buNone/>
            </a:pPr>
            <a:r>
              <a:rPr lang="en-GB" sz="2400" dirty="0" smtClean="0"/>
              <a:t>‘I'm a </a:t>
            </a:r>
            <a:r>
              <a:rPr lang="en-GB" sz="2400" b="1" dirty="0" smtClean="0"/>
              <a:t>man before I'm anything</a:t>
            </a:r>
            <a:r>
              <a:rPr lang="en-GB" sz="2400" dirty="0" smtClean="0"/>
              <a:t>. And that's what people fail to realise about being </a:t>
            </a:r>
            <a:r>
              <a:rPr lang="en-GB" sz="2400" b="1" dirty="0" smtClean="0"/>
              <a:t>gay, homosexual, or however </a:t>
            </a:r>
            <a:r>
              <a:rPr lang="en-GB" sz="2400" dirty="0" smtClean="0"/>
              <a:t>you look at it. That they </a:t>
            </a:r>
            <a:r>
              <a:rPr lang="en-GB" sz="2400" b="1" dirty="0" smtClean="0"/>
              <a:t>still have the male organ between their legs</a:t>
            </a:r>
            <a:r>
              <a:rPr lang="en-GB" sz="2400" dirty="0" smtClean="0"/>
              <a:t>.’</a:t>
            </a:r>
          </a:p>
          <a:p>
            <a:pPr algn="ctr">
              <a:buNone/>
            </a:pPr>
            <a:r>
              <a:rPr lang="en-GB" sz="2400" dirty="0" smtClean="0"/>
              <a:t>(Trevor)</a:t>
            </a:r>
          </a:p>
        </p:txBody>
      </p:sp>
      <p:sp>
        <p:nvSpPr>
          <p:cNvPr id="12" name="Rectangle 11"/>
          <p:cNvSpPr/>
          <p:nvPr/>
        </p:nvSpPr>
        <p:spPr>
          <a:xfrm>
            <a:off x="1187624" y="3429000"/>
            <a:ext cx="6624736" cy="1569660"/>
          </a:xfrm>
          <a:prstGeom prst="rect">
            <a:avLst/>
          </a:prstGeom>
          <a:solidFill>
            <a:schemeClr val="accent2">
              <a:lumMod val="40000"/>
              <a:lumOff val="60000"/>
            </a:schemeClr>
          </a:solidFill>
        </p:spPr>
        <p:txBody>
          <a:bodyPr wrap="square">
            <a:spAutoFit/>
          </a:bodyPr>
          <a:lstStyle/>
          <a:p>
            <a:pPr algn="ctr">
              <a:buNone/>
            </a:pPr>
            <a:r>
              <a:rPr lang="en-GB" sz="2400" dirty="0" smtClean="0"/>
              <a:t>‘I mean, I guess in my mind, I'm like </a:t>
            </a:r>
            <a:r>
              <a:rPr lang="en-GB" sz="2400" b="1" dirty="0" smtClean="0"/>
              <a:t>anybody should be how they want to be</a:t>
            </a:r>
            <a:r>
              <a:rPr lang="en-GB" sz="2400" dirty="0" smtClean="0"/>
              <a:t>. Like </a:t>
            </a:r>
            <a:r>
              <a:rPr lang="en-GB" sz="2400" b="1" dirty="0" smtClean="0"/>
              <a:t>you can act anyway you want</a:t>
            </a:r>
            <a:r>
              <a:rPr lang="en-GB" sz="2400" dirty="0" smtClean="0"/>
              <a:t>.’</a:t>
            </a:r>
          </a:p>
          <a:p>
            <a:pPr algn="ctr">
              <a:buNone/>
            </a:pPr>
            <a:r>
              <a:rPr lang="en-GB" sz="2400" dirty="0" smtClean="0"/>
              <a:t>(Ron)</a:t>
            </a:r>
          </a:p>
        </p:txBody>
      </p:sp>
      <p:sp>
        <p:nvSpPr>
          <p:cNvPr id="13" name="TextBox 12"/>
          <p:cNvSpPr txBox="1"/>
          <p:nvPr/>
        </p:nvSpPr>
        <p:spPr>
          <a:xfrm>
            <a:off x="3059832" y="5661248"/>
            <a:ext cx="2232248" cy="369332"/>
          </a:xfrm>
          <a:prstGeom prst="rect">
            <a:avLst/>
          </a:prstGeom>
          <a:noFill/>
        </p:spPr>
        <p:txBody>
          <a:bodyPr wrap="square" rtlCol="0">
            <a:spAutoFit/>
          </a:bodyPr>
          <a:lstStyle/>
          <a:p>
            <a:r>
              <a:rPr lang="en-GB" dirty="0" smtClean="0"/>
              <a:t>Wilson et al (2010)</a:t>
            </a:r>
            <a:endParaRPr lang="en-GB" dirty="0"/>
          </a:p>
        </p:txBody>
      </p:sp>
      <p:sp>
        <p:nvSpPr>
          <p:cNvPr id="14" name="TextBox 13"/>
          <p:cNvSpPr txBox="1"/>
          <p:nvPr/>
        </p:nvSpPr>
        <p:spPr>
          <a:xfrm>
            <a:off x="1619672" y="5013176"/>
            <a:ext cx="5832648" cy="461665"/>
          </a:xfrm>
          <a:prstGeom prst="rect">
            <a:avLst/>
          </a:prstGeom>
          <a:noFill/>
        </p:spPr>
        <p:txBody>
          <a:bodyPr wrap="square" rtlCol="0">
            <a:spAutoFit/>
          </a:bodyPr>
          <a:lstStyle/>
          <a:p>
            <a:r>
              <a:rPr lang="en-GB" sz="2400" b="1" dirty="0" smtClean="0">
                <a:solidFill>
                  <a:schemeClr val="tx2">
                    <a:lumMod val="75000"/>
                  </a:schemeClr>
                </a:solidFill>
              </a:rPr>
              <a:t>Something we ‘</a:t>
            </a:r>
            <a:r>
              <a:rPr lang="en-GB" sz="2400" b="1" i="1" u="sng" dirty="0" smtClean="0">
                <a:solidFill>
                  <a:schemeClr val="tx2">
                    <a:lumMod val="75000"/>
                  </a:schemeClr>
                </a:solidFill>
              </a:rPr>
              <a:t>have’</a:t>
            </a:r>
            <a:r>
              <a:rPr lang="en-GB" sz="2400" b="1" dirty="0" smtClean="0">
                <a:solidFill>
                  <a:schemeClr val="tx2">
                    <a:lumMod val="75000"/>
                  </a:schemeClr>
                </a:solidFill>
              </a:rPr>
              <a:t> Vs. Something we ‘</a:t>
            </a:r>
            <a:r>
              <a:rPr lang="en-GB" sz="2400" b="1" i="1" u="sng" dirty="0" smtClean="0">
                <a:solidFill>
                  <a:schemeClr val="tx2">
                    <a:lumMod val="75000"/>
                  </a:schemeClr>
                </a:solidFill>
              </a:rPr>
              <a:t>do’</a:t>
            </a:r>
            <a:endParaRPr lang="en-GB" sz="2400" b="1" i="1" u="sng"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3.bp.blogspot.com/-EjMS96HvnEA/UIk46O-BGcI/AAAAAAAAATg/hg5ejOQt10o/s1600/anxiety-headlines1.jpg"/>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395536" y="692696"/>
            <a:ext cx="8229600" cy="5472608"/>
          </a:xfrm>
          <a:solidFill>
            <a:schemeClr val="accent2">
              <a:lumMod val="40000"/>
              <a:lumOff val="60000"/>
            </a:schemeClr>
          </a:solidFill>
          <a:ln w="76200">
            <a:solidFill>
              <a:schemeClr val="tx1"/>
            </a:solidFill>
          </a:ln>
        </p:spPr>
        <p:txBody>
          <a:bodyPr/>
          <a:lstStyle/>
          <a:p>
            <a:pPr>
              <a:buNone/>
            </a:pPr>
            <a:endParaRPr lang="en-GB" dirty="0"/>
          </a:p>
        </p:txBody>
      </p:sp>
      <p:sp>
        <p:nvSpPr>
          <p:cNvPr id="2" name="Title 1"/>
          <p:cNvSpPr>
            <a:spLocks noGrp="1"/>
          </p:cNvSpPr>
          <p:nvPr>
            <p:ph type="title"/>
          </p:nvPr>
        </p:nvSpPr>
        <p:spPr>
          <a:xfrm rot="20695955">
            <a:off x="-56710" y="297364"/>
            <a:ext cx="3457393" cy="776208"/>
          </a:xfrm>
          <a:solidFill>
            <a:schemeClr val="accent2">
              <a:lumMod val="40000"/>
              <a:lumOff val="60000"/>
            </a:schemeClr>
          </a:solidFill>
          <a:ln w="76200">
            <a:solidFill>
              <a:schemeClr val="tx1"/>
            </a:solidFill>
          </a:ln>
        </p:spPr>
        <p:txBody>
          <a:bodyPr>
            <a:normAutofit/>
          </a:bodyPr>
          <a:lstStyle/>
          <a:p>
            <a:r>
              <a:rPr lang="en-GB" sz="4000" i="1" u="sng" dirty="0" smtClean="0"/>
              <a:t>Why</a:t>
            </a:r>
            <a:r>
              <a:rPr lang="en-GB" sz="4000" i="1" dirty="0" smtClean="0"/>
              <a:t> </a:t>
            </a:r>
            <a:r>
              <a:rPr lang="en-GB" sz="4000" dirty="0" smtClean="0"/>
              <a:t>Gender? </a:t>
            </a:r>
            <a:endParaRPr lang="en-GB" sz="4000" dirty="0"/>
          </a:p>
        </p:txBody>
      </p:sp>
      <p:pic>
        <p:nvPicPr>
          <p:cNvPr id="27652" name="Picture 4" descr="http://www.drsharma.ca/wp-content/uploads/sharma-obesity-ethnicity.jpeg"/>
          <p:cNvPicPr>
            <a:picLocks noChangeAspect="1" noChangeArrowheads="1"/>
          </p:cNvPicPr>
          <p:nvPr/>
        </p:nvPicPr>
        <p:blipFill>
          <a:blip r:embed="rId4" cstate="print"/>
          <a:srcRect/>
          <a:stretch>
            <a:fillRect/>
          </a:stretch>
        </p:blipFill>
        <p:spPr bwMode="auto">
          <a:xfrm>
            <a:off x="3995936" y="836712"/>
            <a:ext cx="1224136" cy="10801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7654" name="Picture 6" descr="https://encrypted-tbn3.gstatic.com/images?q=tbn:ANd9GcQXl6BNZFQY6JNBnUQN6d_b2R6oFgBL3t87Q86aURgJkSRkfAPs"/>
          <p:cNvPicPr>
            <a:picLocks noChangeAspect="1" noChangeArrowheads="1"/>
          </p:cNvPicPr>
          <p:nvPr/>
        </p:nvPicPr>
        <p:blipFill>
          <a:blip r:embed="rId5" cstate="print"/>
          <a:srcRect/>
          <a:stretch>
            <a:fillRect/>
          </a:stretch>
        </p:blipFill>
        <p:spPr bwMode="auto">
          <a:xfrm>
            <a:off x="6948264" y="1556792"/>
            <a:ext cx="1224136" cy="10801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7656" name="Picture 8" descr="http://farm3.staticflickr.com/2472/3725190104_7a2e75862e.jpg"/>
          <p:cNvPicPr>
            <a:picLocks noChangeAspect="1" noChangeArrowheads="1"/>
          </p:cNvPicPr>
          <p:nvPr/>
        </p:nvPicPr>
        <p:blipFill>
          <a:blip r:embed="rId6" cstate="print"/>
          <a:srcRect/>
          <a:stretch>
            <a:fillRect/>
          </a:stretch>
        </p:blipFill>
        <p:spPr bwMode="auto">
          <a:xfrm rot="1476452">
            <a:off x="2866879" y="4559101"/>
            <a:ext cx="1162100" cy="10559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7660" name="Picture 12" descr="http://t1.gstatic.com/images?q=tbn:ANd9GcSMN3M99yj86zfUavtNM1_601CXahhUj_OYOd1_N-0nglYhuMTT_M0PO2Kk"/>
          <p:cNvPicPr>
            <a:picLocks noChangeAspect="1" noChangeArrowheads="1"/>
          </p:cNvPicPr>
          <p:nvPr/>
        </p:nvPicPr>
        <p:blipFill>
          <a:blip r:embed="rId7" cstate="print"/>
          <a:srcRect/>
          <a:stretch>
            <a:fillRect/>
          </a:stretch>
        </p:blipFill>
        <p:spPr bwMode="auto">
          <a:xfrm>
            <a:off x="1619672" y="1844824"/>
            <a:ext cx="1296144" cy="10728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7662" name="Picture 14" descr="http://farm3.staticflickr.com/2181/2512997167_d6ba9a5031.jpg"/>
          <p:cNvPicPr>
            <a:picLocks noChangeAspect="1" noChangeArrowheads="1"/>
          </p:cNvPicPr>
          <p:nvPr/>
        </p:nvPicPr>
        <p:blipFill>
          <a:blip r:embed="rId8" cstate="print"/>
          <a:srcRect/>
          <a:stretch>
            <a:fillRect/>
          </a:stretch>
        </p:blipFill>
        <p:spPr bwMode="auto">
          <a:xfrm>
            <a:off x="1259632" y="3645024"/>
            <a:ext cx="1368152" cy="10801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31" name="Straight Arrow Connector 30"/>
          <p:cNvCxnSpPr>
            <a:endCxn id="27662" idx="0"/>
          </p:cNvCxnSpPr>
          <p:nvPr/>
        </p:nvCxnSpPr>
        <p:spPr>
          <a:xfrm rot="5400000">
            <a:off x="1601670" y="3194974"/>
            <a:ext cx="792088" cy="108012"/>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cxnSp>
        <p:nvCxnSpPr>
          <p:cNvPr id="34" name="Straight Arrow Connector 33"/>
          <p:cNvCxnSpPr>
            <a:endCxn id="27656" idx="1"/>
          </p:cNvCxnSpPr>
          <p:nvPr/>
        </p:nvCxnSpPr>
        <p:spPr>
          <a:xfrm rot="16200000" flipH="1">
            <a:off x="2103000" y="3449728"/>
            <a:ext cx="1795642" cy="458042"/>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a:off x="2555776" y="4509120"/>
            <a:ext cx="432048" cy="144016"/>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a:xfrm rot="10800000" flipV="1">
            <a:off x="2771800" y="1556792"/>
            <a:ext cx="1224136" cy="432048"/>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cxnSp>
        <p:nvCxnSpPr>
          <p:cNvPr id="49" name="Straight Arrow Connector 48"/>
          <p:cNvCxnSpPr/>
          <p:nvPr/>
        </p:nvCxnSpPr>
        <p:spPr>
          <a:xfrm>
            <a:off x="5220072" y="1556792"/>
            <a:ext cx="1728192" cy="288032"/>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cxnSp>
        <p:nvCxnSpPr>
          <p:cNvPr id="53" name="Straight Arrow Connector 52"/>
          <p:cNvCxnSpPr/>
          <p:nvPr/>
        </p:nvCxnSpPr>
        <p:spPr>
          <a:xfrm rot="10800000" flipV="1">
            <a:off x="4139952" y="2564904"/>
            <a:ext cx="3024336" cy="2376264"/>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cxnSp>
        <p:nvCxnSpPr>
          <p:cNvPr id="58" name="Straight Arrow Connector 57"/>
          <p:cNvCxnSpPr/>
          <p:nvPr/>
        </p:nvCxnSpPr>
        <p:spPr>
          <a:xfrm rot="5400000" flipH="1" flipV="1">
            <a:off x="2555776" y="2780928"/>
            <a:ext cx="2592288" cy="720080"/>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p:nvPr/>
        </p:nvCxnSpPr>
        <p:spPr>
          <a:xfrm rot="10800000" flipV="1">
            <a:off x="3635896" y="2276872"/>
            <a:ext cx="3312368" cy="2232248"/>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pic>
        <p:nvPicPr>
          <p:cNvPr id="27650" name="Picture 2" descr="http://www.procopywriters.co.uk/wordpress/wp-content/uploads/2012/07/gender-icons.jpg"/>
          <p:cNvPicPr>
            <a:picLocks noChangeAspect="1" noChangeArrowheads="1"/>
          </p:cNvPicPr>
          <p:nvPr/>
        </p:nvPicPr>
        <p:blipFill>
          <a:blip r:embed="rId9" cstate="print"/>
          <a:srcRect/>
          <a:stretch>
            <a:fillRect/>
          </a:stretch>
        </p:blipFill>
        <p:spPr bwMode="auto">
          <a:xfrm>
            <a:off x="4067944" y="2708920"/>
            <a:ext cx="1477963" cy="13210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64" name="Straight Arrow Connector 63"/>
          <p:cNvCxnSpPr/>
          <p:nvPr/>
        </p:nvCxnSpPr>
        <p:spPr>
          <a:xfrm rot="16200000" flipH="1">
            <a:off x="3995936" y="2276872"/>
            <a:ext cx="792088" cy="72008"/>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cxnSp>
        <p:nvCxnSpPr>
          <p:cNvPr id="66" name="Straight Arrow Connector 65"/>
          <p:cNvCxnSpPr/>
          <p:nvPr/>
        </p:nvCxnSpPr>
        <p:spPr>
          <a:xfrm flipV="1">
            <a:off x="2555776" y="3501008"/>
            <a:ext cx="1440160" cy="216024"/>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linds(horizontal)">
                                      <p:cBhvr>
                                        <p:cTn id="7" dur="500"/>
                                        <p:tgtEl>
                                          <p:spTgt spid="2765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7652"/>
                                        </p:tgtEl>
                                        <p:attrNameLst>
                                          <p:attrName>style.visibility</p:attrName>
                                        </p:attrNameLst>
                                      </p:cBhvr>
                                      <p:to>
                                        <p:strVal val="visible"/>
                                      </p:to>
                                    </p:set>
                                    <p:animEffect transition="in" filter="blinds(horizontal)">
                                      <p:cBhvr>
                                        <p:cTn id="11" dur="500"/>
                                        <p:tgtEl>
                                          <p:spTgt spid="27652"/>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27654"/>
                                        </p:tgtEl>
                                        <p:attrNameLst>
                                          <p:attrName>style.visibility</p:attrName>
                                        </p:attrNameLst>
                                      </p:cBhvr>
                                      <p:to>
                                        <p:strVal val="visible"/>
                                      </p:to>
                                    </p:set>
                                    <p:animEffect transition="in" filter="blinds(horizontal)">
                                      <p:cBhvr>
                                        <p:cTn id="15" dur="500"/>
                                        <p:tgtEl>
                                          <p:spTgt spid="2765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7660"/>
                                        </p:tgtEl>
                                        <p:attrNameLst>
                                          <p:attrName>style.visibility</p:attrName>
                                        </p:attrNameLst>
                                      </p:cBhvr>
                                      <p:to>
                                        <p:strVal val="visible"/>
                                      </p:to>
                                    </p:set>
                                    <p:animEffect transition="in" filter="blinds(horizontal)">
                                      <p:cBhvr>
                                        <p:cTn id="20" dur="500"/>
                                        <p:tgtEl>
                                          <p:spTgt spid="2766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7656"/>
                                        </p:tgtEl>
                                        <p:attrNameLst>
                                          <p:attrName>style.visibility</p:attrName>
                                        </p:attrNameLst>
                                      </p:cBhvr>
                                      <p:to>
                                        <p:strVal val="visible"/>
                                      </p:to>
                                    </p:set>
                                    <p:animEffect transition="in" filter="blinds(horizontal)">
                                      <p:cBhvr>
                                        <p:cTn id="25" dur="500"/>
                                        <p:tgtEl>
                                          <p:spTgt spid="27656"/>
                                        </p:tgtEl>
                                      </p:cBhvr>
                                    </p:animEffect>
                                  </p:childTnLst>
                                </p:cTn>
                              </p:par>
                            </p:childTnLst>
                          </p:cTn>
                        </p:par>
                        <p:par>
                          <p:cTn id="26" fill="hold">
                            <p:stCondLst>
                              <p:cond delay="500"/>
                            </p:stCondLst>
                            <p:childTnLst>
                              <p:par>
                                <p:cTn id="27" presetID="3" presetClass="entr" presetSubtype="10" fill="hold" nodeType="afterEffect">
                                  <p:stCondLst>
                                    <p:cond delay="0"/>
                                  </p:stCondLst>
                                  <p:childTnLst>
                                    <p:set>
                                      <p:cBhvr>
                                        <p:cTn id="28" dur="1" fill="hold">
                                          <p:stCondLst>
                                            <p:cond delay="0"/>
                                          </p:stCondLst>
                                        </p:cTn>
                                        <p:tgtEl>
                                          <p:spTgt spid="27662"/>
                                        </p:tgtEl>
                                        <p:attrNameLst>
                                          <p:attrName>style.visibility</p:attrName>
                                        </p:attrNameLst>
                                      </p:cBhvr>
                                      <p:to>
                                        <p:strVal val="visible"/>
                                      </p:to>
                                    </p:set>
                                    <p:animEffect transition="in" filter="blinds(horizontal)">
                                      <p:cBhvr>
                                        <p:cTn id="29" dur="500"/>
                                        <p:tgtEl>
                                          <p:spTgt spid="2766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blinds(horizontal)">
                                      <p:cBhvr>
                                        <p:cTn id="34" dur="500"/>
                                        <p:tgtEl>
                                          <p:spTgt spid="45"/>
                                        </p:tgtEl>
                                      </p:cBhvr>
                                    </p:animEffect>
                                  </p:childTnLst>
                                </p:cTn>
                              </p:par>
                              <p:par>
                                <p:cTn id="35" presetID="3" presetClass="entr" presetSubtype="1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blinds(horizontal)">
                                      <p:cBhvr>
                                        <p:cTn id="37" dur="500"/>
                                        <p:tgtEl>
                                          <p:spTgt spid="49"/>
                                        </p:tgtEl>
                                      </p:cBhvr>
                                    </p:animEffect>
                                  </p:childTnLst>
                                </p:cTn>
                              </p:par>
                              <p:par>
                                <p:cTn id="38" presetID="3" presetClass="entr" presetSubtype="10" fill="hold"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blinds(horizontal)">
                                      <p:cBhvr>
                                        <p:cTn id="40" dur="500"/>
                                        <p:tgtEl>
                                          <p:spTgt spid="53"/>
                                        </p:tgtEl>
                                      </p:cBhvr>
                                    </p:animEffect>
                                  </p:childTnLst>
                                </p:cTn>
                              </p:par>
                              <p:par>
                                <p:cTn id="41" presetID="3" presetClass="entr" presetSubtype="1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blinds(horizontal)">
                                      <p:cBhvr>
                                        <p:cTn id="43" dur="500"/>
                                        <p:tgtEl>
                                          <p:spTgt spid="34"/>
                                        </p:tgtEl>
                                      </p:cBhvr>
                                    </p:animEffect>
                                  </p:childTnLst>
                                </p:cTn>
                              </p:par>
                              <p:par>
                                <p:cTn id="44" presetID="3" presetClass="entr" presetSubtype="10"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blinds(horizontal)">
                                      <p:cBhvr>
                                        <p:cTn id="46" dur="500"/>
                                        <p:tgtEl>
                                          <p:spTgt spid="38"/>
                                        </p:tgtEl>
                                      </p:cBhvr>
                                    </p:animEffect>
                                  </p:childTnLst>
                                </p:cTn>
                              </p:par>
                              <p:par>
                                <p:cTn id="47" presetID="3" presetClass="entr" presetSubtype="1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blinds(horizontal)">
                                      <p:cBhvr>
                                        <p:cTn id="49" dur="500"/>
                                        <p:tgtEl>
                                          <p:spTgt spid="31"/>
                                        </p:tgtEl>
                                      </p:cBhvr>
                                    </p:animEffect>
                                  </p:childTnLst>
                                </p:cTn>
                              </p:par>
                              <p:par>
                                <p:cTn id="50" presetID="3" presetClass="entr" presetSubtype="10"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blinds(horizontal)">
                                      <p:cBhvr>
                                        <p:cTn id="52" dur="500"/>
                                        <p:tgtEl>
                                          <p:spTgt spid="45"/>
                                        </p:tgtEl>
                                      </p:cBhvr>
                                    </p:animEffect>
                                  </p:childTnLst>
                                </p:cTn>
                              </p:par>
                              <p:par>
                                <p:cTn id="53" presetID="3" presetClass="entr" presetSubtype="10" fill="hold"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blinds(horizontal)">
                                      <p:cBhvr>
                                        <p:cTn id="55" dur="500"/>
                                        <p:tgtEl>
                                          <p:spTgt spid="58"/>
                                        </p:tgtEl>
                                      </p:cBhvr>
                                    </p:animEffect>
                                  </p:childTnLst>
                                </p:cTn>
                              </p:par>
                              <p:par>
                                <p:cTn id="56" presetID="3" presetClass="entr" presetSubtype="10" fill="hold" nodeType="with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blinds(horizontal)">
                                      <p:cBhvr>
                                        <p:cTn id="58" dur="500"/>
                                        <p:tgtEl>
                                          <p:spTgt spid="62"/>
                                        </p:tgtEl>
                                      </p:cBhvr>
                                    </p:animEffect>
                                  </p:childTnLst>
                                </p:cTn>
                              </p:par>
                              <p:par>
                                <p:cTn id="59" presetID="3" presetClass="entr" presetSubtype="10" fill="hold"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blinds(horizontal)">
                                      <p:cBhvr>
                                        <p:cTn id="61" dur="500"/>
                                        <p:tgtEl>
                                          <p:spTgt spid="66"/>
                                        </p:tgtEl>
                                      </p:cBhvr>
                                    </p:animEffect>
                                  </p:childTnLst>
                                </p:cTn>
                              </p:par>
                              <p:par>
                                <p:cTn id="62" presetID="3" presetClass="entr" presetSubtype="10" fill="hold" nodeType="with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blinds(horizontal)">
                                      <p:cBhvr>
                                        <p:cTn id="64" dur="500"/>
                                        <p:tgtEl>
                                          <p:spTgt spid="64"/>
                                        </p:tgtEl>
                                      </p:cBhvr>
                                    </p:animEffect>
                                  </p:childTnLst>
                                </p:cTn>
                              </p:par>
                            </p:childTnLst>
                          </p:cTn>
                        </p:par>
                      </p:childTnLst>
                    </p:cTn>
                  </p:par>
                  <p:par>
                    <p:cTn id="65" fill="hold">
                      <p:stCondLst>
                        <p:cond delay="indefinite"/>
                      </p:stCondLst>
                      <p:childTnLst>
                        <p:par>
                          <p:cTn id="66" fill="hold">
                            <p:stCondLst>
                              <p:cond delay="0"/>
                            </p:stCondLst>
                            <p:childTnLst>
                              <p:par>
                                <p:cTn id="67" presetID="8" presetClass="emph" presetSubtype="0" fill="hold" nodeType="clickEffect">
                                  <p:stCondLst>
                                    <p:cond delay="0"/>
                                  </p:stCondLst>
                                  <p:childTnLst>
                                    <p:animRot by="21600000">
                                      <p:cBhvr>
                                        <p:cTn id="68" dur="2000" fill="hold"/>
                                        <p:tgtEl>
                                          <p:spTgt spid="276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3.bp.blogspot.com/-EjMS96HvnEA/UIk46O-BGcI/AAAAAAAAATg/hg5ejOQt10o/s1600/anxiety-headlines1.jpg"/>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45191" y="5430498"/>
            <a:ext cx="8183880" cy="1051560"/>
          </a:xfrm>
        </p:spPr>
        <p:txBody>
          <a:bodyPr>
            <a:normAutofit/>
          </a:bodyPr>
          <a:lstStyle/>
          <a:p>
            <a:r>
              <a:rPr lang="en-GB" dirty="0" smtClean="0"/>
              <a:t>Gender : Statistical prevalence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9546924"/>
              </p:ext>
            </p:extLst>
          </p:nvPr>
        </p:nvGraphicFramePr>
        <p:xfrm>
          <a:off x="0" y="1052736"/>
          <a:ext cx="9144000" cy="5805264"/>
        </p:xfrm>
        <a:graphic>
          <a:graphicData uri="http://schemas.openxmlformats.org/drawingml/2006/table">
            <a:tbl>
              <a:tblPr firstRow="1" bandRow="1">
                <a:tableStyleId>{6E25E649-3F16-4E02-A733-19D2CDBF48F0}</a:tableStyleId>
              </a:tblPr>
              <a:tblGrid>
                <a:gridCol w="4572000"/>
                <a:gridCol w="4572000"/>
              </a:tblGrid>
              <a:tr h="623348">
                <a:tc>
                  <a:txBody>
                    <a:bodyPr/>
                    <a:lstStyle/>
                    <a:p>
                      <a:pPr algn="ctr"/>
                      <a:r>
                        <a:rPr lang="en-GB" sz="3200" dirty="0" smtClean="0"/>
                        <a:t>Women</a:t>
                      </a:r>
                      <a:endParaRPr lang="en-GB" sz="3200" dirty="0"/>
                    </a:p>
                  </a:txBody>
                  <a:tcPr>
                    <a:solidFill>
                      <a:schemeClr val="accent2">
                        <a:lumMod val="60000"/>
                        <a:lumOff val="40000"/>
                      </a:schemeClr>
                    </a:solidFill>
                  </a:tcPr>
                </a:tc>
                <a:tc>
                  <a:txBody>
                    <a:bodyPr/>
                    <a:lstStyle/>
                    <a:p>
                      <a:pPr algn="ctr"/>
                      <a:r>
                        <a:rPr lang="en-GB" sz="3200" dirty="0" smtClean="0"/>
                        <a:t>Men</a:t>
                      </a:r>
                      <a:endParaRPr lang="en-GB" sz="3200" dirty="0"/>
                    </a:p>
                  </a:txBody>
                  <a:tcPr>
                    <a:solidFill>
                      <a:schemeClr val="accent2">
                        <a:lumMod val="60000"/>
                        <a:lumOff val="40000"/>
                      </a:schemeClr>
                    </a:solidFill>
                  </a:tcPr>
                </a:tc>
              </a:tr>
              <a:tr h="5181916">
                <a:tc>
                  <a:txBody>
                    <a:bodyPr/>
                    <a:lstStyle/>
                    <a:p>
                      <a:endParaRPr lang="en-GB" sz="1800" dirty="0"/>
                    </a:p>
                  </a:txBody>
                  <a:tcPr>
                    <a:solidFill>
                      <a:schemeClr val="accent5">
                        <a:lumMod val="40000"/>
                        <a:lumOff val="60000"/>
                      </a:schemeClr>
                    </a:solidFill>
                  </a:tcPr>
                </a:tc>
                <a:tc>
                  <a:txBody>
                    <a:bodyPr/>
                    <a:lstStyle/>
                    <a:p>
                      <a:endParaRPr lang="en-GB" sz="1800" dirty="0"/>
                    </a:p>
                  </a:txBody>
                  <a:tcPr>
                    <a:solidFill>
                      <a:schemeClr val="accent5">
                        <a:lumMod val="40000"/>
                        <a:lumOff val="60000"/>
                      </a:schemeClr>
                    </a:solidFill>
                  </a:tcPr>
                </a:tc>
              </a:tr>
            </a:tbl>
          </a:graphicData>
        </a:graphic>
      </p:graphicFrame>
      <p:sp>
        <p:nvSpPr>
          <p:cNvPr id="6" name="TextBox 5"/>
          <p:cNvSpPr txBox="1"/>
          <p:nvPr/>
        </p:nvSpPr>
        <p:spPr>
          <a:xfrm>
            <a:off x="0" y="4581128"/>
            <a:ext cx="4104456" cy="923330"/>
          </a:xfrm>
          <a:prstGeom prst="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‘Girls are more than two and a half times as likely as boys to have an eating disorder’. (</a:t>
            </a:r>
            <a:r>
              <a:rPr lang="en-GB" dirty="0" err="1" smtClean="0"/>
              <a:t>Merinkangas</a:t>
            </a:r>
            <a:r>
              <a:rPr lang="en-GB" dirty="0" smtClean="0"/>
              <a:t>, et al 2010)</a:t>
            </a:r>
            <a:endParaRPr lang="en-GB" dirty="0"/>
          </a:p>
        </p:txBody>
      </p:sp>
      <p:sp>
        <p:nvSpPr>
          <p:cNvPr id="8" name="TextBox 7"/>
          <p:cNvSpPr txBox="1"/>
          <p:nvPr/>
        </p:nvSpPr>
        <p:spPr>
          <a:xfrm>
            <a:off x="0" y="1700808"/>
            <a:ext cx="4067944" cy="2031325"/>
          </a:xfrm>
          <a:prstGeom prst="rect">
            <a:avLst/>
          </a:prstGeom>
          <a:solidFill>
            <a:schemeClr val="accent2">
              <a:lumMod val="20000"/>
              <a:lumOff val="80000"/>
            </a:schemeClr>
          </a:solidFill>
          <a:ln w="38100">
            <a:solidFill>
              <a:schemeClr val="tx1"/>
            </a:solidFill>
          </a:ln>
        </p:spPr>
        <p:txBody>
          <a:bodyPr wrap="square" rtlCol="0">
            <a:spAutoFit/>
          </a:bodyPr>
          <a:lstStyle/>
          <a:p>
            <a:pPr algn="ctr"/>
            <a:r>
              <a:rPr lang="en-GB" dirty="0" smtClean="0"/>
              <a:t>Depressive symptoms</a:t>
            </a:r>
          </a:p>
          <a:p>
            <a:pPr algn="ctr"/>
            <a:r>
              <a:rPr lang="en-GB" dirty="0" smtClean="0"/>
              <a:t>and anxiety are twice as common among girls as boys (</a:t>
            </a:r>
            <a:r>
              <a:rPr lang="en-GB" dirty="0" err="1" smtClean="0"/>
              <a:t>Ge</a:t>
            </a:r>
            <a:r>
              <a:rPr lang="en-GB" dirty="0" smtClean="0"/>
              <a:t> et al., 1994; </a:t>
            </a:r>
            <a:r>
              <a:rPr lang="en-GB" dirty="0" err="1" smtClean="0"/>
              <a:t>Hankin</a:t>
            </a:r>
            <a:r>
              <a:rPr lang="en-GB" dirty="0" smtClean="0"/>
              <a:t> et al., 1998). By </a:t>
            </a:r>
            <a:r>
              <a:rPr lang="en-GB" b="1" dirty="0" smtClean="0"/>
              <a:t>2020</a:t>
            </a:r>
            <a:r>
              <a:rPr lang="en-GB" dirty="0" smtClean="0"/>
              <a:t> predicted to be </a:t>
            </a:r>
            <a:r>
              <a:rPr lang="en-GB" b="1" dirty="0" smtClean="0"/>
              <a:t>a major ‘disease burden’</a:t>
            </a:r>
            <a:r>
              <a:rPr lang="en-GB" dirty="0" smtClean="0"/>
              <a:t> for women (Schmitt, and </a:t>
            </a:r>
            <a:r>
              <a:rPr lang="en-GB" dirty="0" err="1" smtClean="0"/>
              <a:t>Kirch</a:t>
            </a:r>
            <a:r>
              <a:rPr lang="en-GB" dirty="0" smtClean="0"/>
              <a:t>, 2006)</a:t>
            </a:r>
          </a:p>
          <a:p>
            <a:pPr algn="ctr"/>
            <a:r>
              <a:rPr lang="en-GB" dirty="0" smtClean="0"/>
              <a:t> </a:t>
            </a:r>
            <a:endParaRPr lang="en-GB" b="1" dirty="0"/>
          </a:p>
        </p:txBody>
      </p:sp>
      <p:sp>
        <p:nvSpPr>
          <p:cNvPr id="10" name="TextBox 9"/>
          <p:cNvSpPr txBox="1"/>
          <p:nvPr/>
        </p:nvSpPr>
        <p:spPr>
          <a:xfrm>
            <a:off x="0" y="3861048"/>
            <a:ext cx="4104456" cy="646331"/>
          </a:xfrm>
          <a:prstGeom prst="rect">
            <a:avLst/>
          </a:prstGeom>
          <a:solidFill>
            <a:schemeClr val="accent2">
              <a:lumMod val="20000"/>
              <a:lumOff val="80000"/>
            </a:schemeClr>
          </a:solidFill>
          <a:ln w="38100">
            <a:solidFill>
              <a:schemeClr val="tx1"/>
            </a:solidFill>
          </a:ln>
        </p:spPr>
        <p:txBody>
          <a:bodyPr wrap="square" rtlCol="0">
            <a:spAutoFit/>
          </a:bodyPr>
          <a:lstStyle/>
          <a:p>
            <a:pPr algn="ctr"/>
            <a:r>
              <a:rPr lang="en-GB" b="1" dirty="0" smtClean="0"/>
              <a:t>60% </a:t>
            </a:r>
            <a:r>
              <a:rPr lang="en-GB" dirty="0" smtClean="0"/>
              <a:t>of those with </a:t>
            </a:r>
            <a:r>
              <a:rPr lang="en-GB" b="1" dirty="0" smtClean="0"/>
              <a:t>Phobias or OCD</a:t>
            </a:r>
            <a:r>
              <a:rPr lang="en-GB" dirty="0" smtClean="0"/>
              <a:t> are</a:t>
            </a:r>
            <a:r>
              <a:rPr lang="en-GB" b="1" dirty="0" smtClean="0"/>
              <a:t> female</a:t>
            </a:r>
            <a:endParaRPr lang="en-GB" b="1" dirty="0"/>
          </a:p>
        </p:txBody>
      </p:sp>
      <p:sp>
        <p:nvSpPr>
          <p:cNvPr id="11" name="TextBox 10"/>
          <p:cNvSpPr txBox="1"/>
          <p:nvPr/>
        </p:nvSpPr>
        <p:spPr>
          <a:xfrm>
            <a:off x="5111552" y="1700808"/>
            <a:ext cx="4032448" cy="1754326"/>
          </a:xfrm>
          <a:prstGeom prst="rect">
            <a:avLst/>
          </a:prstGeom>
          <a:solidFill>
            <a:schemeClr val="accent2">
              <a:lumMod val="20000"/>
              <a:lumOff val="80000"/>
            </a:schemeClr>
          </a:solidFill>
          <a:ln w="38100">
            <a:solidFill>
              <a:schemeClr val="tx1"/>
            </a:solidFill>
          </a:ln>
        </p:spPr>
        <p:txBody>
          <a:bodyPr wrap="square" rtlCol="0">
            <a:spAutoFit/>
          </a:bodyPr>
          <a:lstStyle/>
          <a:p>
            <a:pPr algn="ctr"/>
            <a:r>
              <a:rPr lang="en-GB" dirty="0" smtClean="0"/>
              <a:t>Higher rates of substance abuse among boys (</a:t>
            </a:r>
            <a:r>
              <a:rPr lang="en-GB" dirty="0" err="1" smtClean="0"/>
              <a:t>Seedat</a:t>
            </a:r>
            <a:r>
              <a:rPr lang="en-GB" dirty="0" smtClean="0"/>
              <a:t> et al., 2009); </a:t>
            </a:r>
            <a:r>
              <a:rPr lang="en-GB" b="1" dirty="0" smtClean="0"/>
              <a:t>80% </a:t>
            </a:r>
            <a:r>
              <a:rPr lang="en-GB" dirty="0" smtClean="0"/>
              <a:t>of those reported to be </a:t>
            </a:r>
            <a:r>
              <a:rPr lang="en-GB" b="1" dirty="0" smtClean="0"/>
              <a:t>alcohol dependant in adulthood </a:t>
            </a:r>
            <a:r>
              <a:rPr lang="en-GB" dirty="0" smtClean="0"/>
              <a:t>are male (The Office for National Statistics </a:t>
            </a:r>
            <a:r>
              <a:rPr lang="en-GB" dirty="0" err="1" smtClean="0"/>
              <a:t>Psychatric</a:t>
            </a:r>
            <a:r>
              <a:rPr lang="en-GB" dirty="0" smtClean="0"/>
              <a:t> </a:t>
            </a:r>
            <a:r>
              <a:rPr lang="en-GB" dirty="0" err="1" smtClean="0"/>
              <a:t>Mordbity</a:t>
            </a:r>
            <a:r>
              <a:rPr lang="en-GB" dirty="0" smtClean="0"/>
              <a:t> report, 2001)</a:t>
            </a:r>
            <a:endParaRPr lang="en-GB" dirty="0"/>
          </a:p>
        </p:txBody>
      </p:sp>
      <p:sp>
        <p:nvSpPr>
          <p:cNvPr id="12" name="TextBox 11"/>
          <p:cNvSpPr txBox="1"/>
          <p:nvPr/>
        </p:nvSpPr>
        <p:spPr>
          <a:xfrm>
            <a:off x="5111552" y="3501008"/>
            <a:ext cx="4032448" cy="1200329"/>
          </a:xfrm>
          <a:prstGeom prst="rect">
            <a:avLst/>
          </a:prstGeom>
          <a:solidFill>
            <a:schemeClr val="accent2">
              <a:lumMod val="20000"/>
              <a:lumOff val="80000"/>
            </a:schemeClr>
          </a:solidFill>
          <a:ln w="38100">
            <a:solidFill>
              <a:schemeClr val="tx1"/>
            </a:solidFill>
          </a:ln>
        </p:spPr>
        <p:txBody>
          <a:bodyPr wrap="square" rtlCol="0">
            <a:spAutoFit/>
          </a:bodyPr>
          <a:lstStyle/>
          <a:p>
            <a:pPr algn="ctr"/>
            <a:r>
              <a:rPr lang="en-GB" dirty="0" smtClean="0"/>
              <a:t>Almost</a:t>
            </a:r>
            <a:r>
              <a:rPr lang="en-GB" b="1" dirty="0" smtClean="0"/>
              <a:t> ¾ </a:t>
            </a:r>
            <a:r>
              <a:rPr lang="en-GB" dirty="0" smtClean="0"/>
              <a:t>of people </a:t>
            </a:r>
            <a:r>
              <a:rPr lang="en-GB" b="1" dirty="0" smtClean="0"/>
              <a:t>dependent</a:t>
            </a:r>
            <a:r>
              <a:rPr lang="en-GB" dirty="0" smtClean="0"/>
              <a:t> on </a:t>
            </a:r>
            <a:r>
              <a:rPr lang="en-GB" b="1" dirty="0" smtClean="0"/>
              <a:t>cannabis and other illegal drugs </a:t>
            </a:r>
            <a:r>
              <a:rPr lang="en-GB" dirty="0" smtClean="0"/>
              <a:t>are </a:t>
            </a:r>
            <a:r>
              <a:rPr lang="en-GB" b="1" dirty="0" smtClean="0"/>
              <a:t>male</a:t>
            </a:r>
            <a:r>
              <a:rPr lang="en-GB" dirty="0" smtClean="0"/>
              <a:t>(The Office for National Statistics Psychiatric Morbidity report, 2001).</a:t>
            </a:r>
            <a:endParaRPr lang="en-GB" dirty="0"/>
          </a:p>
        </p:txBody>
      </p:sp>
      <p:sp>
        <p:nvSpPr>
          <p:cNvPr id="15" name="Title 1"/>
          <p:cNvSpPr txBox="1">
            <a:spLocks/>
          </p:cNvSpPr>
          <p:nvPr/>
        </p:nvSpPr>
        <p:spPr>
          <a:xfrm>
            <a:off x="539552" y="188640"/>
            <a:ext cx="8183880" cy="835536"/>
          </a:xfrm>
          <a:prstGeom prst="rect">
            <a:avLst/>
          </a:prstGeom>
          <a:solidFill>
            <a:schemeClr val="accent2">
              <a:lumMod val="40000"/>
              <a:lumOff val="60000"/>
            </a:schemeClr>
          </a:solidFill>
          <a:ln w="76200">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smtClean="0">
                <a:ln>
                  <a:noFill/>
                </a:ln>
                <a:solidFill>
                  <a:schemeClr val="tx1"/>
                </a:solidFill>
                <a:effectLst/>
                <a:uLnTx/>
                <a:uFillTx/>
                <a:latin typeface="+mj-lt"/>
                <a:ea typeface="+mj-ea"/>
                <a:cs typeface="+mj-cs"/>
              </a:rPr>
              <a:t>Gender: A ‘critical issue’? </a:t>
            </a: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5132294" y="4725144"/>
            <a:ext cx="4011706" cy="923330"/>
          </a:xfrm>
          <a:prstGeom prst="rect">
            <a:avLst/>
          </a:prstGeom>
          <a:solidFill>
            <a:schemeClr val="accent2">
              <a:lumMod val="20000"/>
              <a:lumOff val="80000"/>
            </a:schemeClr>
          </a:solidFill>
          <a:ln w="38100">
            <a:solidFill>
              <a:schemeClr val="tx1"/>
            </a:solidFill>
          </a:ln>
        </p:spPr>
        <p:txBody>
          <a:bodyPr wrap="square" rtlCol="0">
            <a:spAutoFit/>
          </a:bodyPr>
          <a:lstStyle/>
          <a:p>
            <a:pPr algn="ctr"/>
            <a:r>
              <a:rPr lang="en-GB" dirty="0" smtClean="0"/>
              <a:t>Men </a:t>
            </a:r>
            <a:r>
              <a:rPr lang="en-GB" dirty="0"/>
              <a:t>are three times more likely to take their own lives through suicide (NIMHE, 2008; ONS, 2013)</a:t>
            </a:r>
          </a:p>
        </p:txBody>
      </p:sp>
      <p:sp>
        <p:nvSpPr>
          <p:cNvPr id="17" name="Left Brace 16"/>
          <p:cNvSpPr/>
          <p:nvPr/>
        </p:nvSpPr>
        <p:spPr>
          <a:xfrm rot="16200000">
            <a:off x="1867136" y="4117640"/>
            <a:ext cx="548680" cy="3779912"/>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Left Brace 17"/>
          <p:cNvSpPr/>
          <p:nvPr/>
        </p:nvSpPr>
        <p:spPr>
          <a:xfrm rot="16200000">
            <a:off x="6763680" y="4117640"/>
            <a:ext cx="548680" cy="3779912"/>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TextBox 19"/>
          <p:cNvSpPr txBox="1"/>
          <p:nvPr/>
        </p:nvSpPr>
        <p:spPr>
          <a:xfrm>
            <a:off x="395536" y="6237312"/>
            <a:ext cx="3600400" cy="461665"/>
          </a:xfrm>
          <a:prstGeom prst="rect">
            <a:avLst/>
          </a:prstGeom>
          <a:noFill/>
        </p:spPr>
        <p:txBody>
          <a:bodyPr wrap="square" rtlCol="0">
            <a:spAutoFit/>
          </a:bodyPr>
          <a:lstStyle/>
          <a:p>
            <a:r>
              <a:rPr lang="en-GB" sz="2400" b="1" dirty="0" smtClean="0"/>
              <a:t>Internalising syndromes</a:t>
            </a:r>
            <a:endParaRPr lang="en-GB" sz="2400" b="1" dirty="0"/>
          </a:p>
        </p:txBody>
      </p:sp>
      <p:sp>
        <p:nvSpPr>
          <p:cNvPr id="21" name="TextBox 20"/>
          <p:cNvSpPr txBox="1"/>
          <p:nvPr/>
        </p:nvSpPr>
        <p:spPr>
          <a:xfrm>
            <a:off x="5220072" y="6165304"/>
            <a:ext cx="3491880" cy="461665"/>
          </a:xfrm>
          <a:prstGeom prst="rect">
            <a:avLst/>
          </a:prstGeom>
          <a:noFill/>
        </p:spPr>
        <p:txBody>
          <a:bodyPr wrap="square" rtlCol="0">
            <a:spAutoFit/>
          </a:bodyPr>
          <a:lstStyle/>
          <a:p>
            <a:r>
              <a:rPr lang="en-GB" sz="2400" b="1" dirty="0" smtClean="0"/>
              <a:t>Externalising syndromes</a:t>
            </a:r>
            <a:endParaRPr lang="en-GB" sz="2400" b="1" dirty="0"/>
          </a:p>
        </p:txBody>
      </p:sp>
    </p:spTree>
    <p:extLst>
      <p:ext uri="{BB962C8B-B14F-4D97-AF65-F5344CB8AC3E}">
        <p14:creationId xmlns:p14="http://schemas.microsoft.com/office/powerpoint/2010/main" val="22504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par>
                          <p:cTn id="21" fill="hold">
                            <p:stCondLst>
                              <p:cond delay="500"/>
                            </p:stCondLst>
                            <p:childTnLst>
                              <p:par>
                                <p:cTn id="22" presetID="3" presetClass="entr" presetSubtype="1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par>
                          <p:cTn id="25" fill="hold">
                            <p:stCondLst>
                              <p:cond delay="1000"/>
                            </p:stCondLst>
                            <p:childTnLst>
                              <p:par>
                                <p:cTn id="26" presetID="3" presetClass="entr" presetSubtype="1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linds(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childTnLst>
                          </p:cTn>
                        </p:par>
                        <p:par>
                          <p:cTn id="34" fill="hold">
                            <p:stCondLst>
                              <p:cond delay="500"/>
                            </p:stCondLst>
                            <p:childTnLst>
                              <p:par>
                                <p:cTn id="35" presetID="3" presetClass="entr" presetSubtype="1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par>
                          <p:cTn id="38" fill="hold">
                            <p:stCondLst>
                              <p:cond delay="1000"/>
                            </p:stCondLst>
                            <p:childTnLst>
                              <p:par>
                                <p:cTn id="39" presetID="3" presetClass="entr" presetSubtype="1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linds(horizontal)">
                                      <p:cBhvr>
                                        <p:cTn id="41" dur="500"/>
                                        <p:tgtEl>
                                          <p:spTgt spid="18"/>
                                        </p:tgtEl>
                                      </p:cBhvr>
                                    </p:animEffect>
                                  </p:childTnLst>
                                </p:cTn>
                              </p:par>
                            </p:childTnLst>
                          </p:cTn>
                        </p:par>
                        <p:par>
                          <p:cTn id="42" fill="hold">
                            <p:stCondLst>
                              <p:cond delay="1500"/>
                            </p:stCondLst>
                            <p:childTnLst>
                              <p:par>
                                <p:cTn id="43" presetID="3" presetClass="entr" presetSubtype="1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linds(horizontal)">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2" grpId="0" animBg="1"/>
      <p:bldP spid="5" grpId="0" animBg="1"/>
      <p:bldP spid="17" grpId="0" animBg="1"/>
      <p:bldP spid="18" grpId="0" animBg="1"/>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3.bp.blogspot.com/-EjMS96HvnEA/UIk46O-BGcI/AAAAAAAAATg/hg5ejOQt10o/s1600/anxiety-headlines1.jpg"/>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solidFill>
            <a:schemeClr val="accent2">
              <a:lumMod val="40000"/>
              <a:lumOff val="60000"/>
            </a:schemeClr>
          </a:solidFill>
          <a:ln w="76200">
            <a:solidFill>
              <a:schemeClr val="tx1"/>
            </a:solidFill>
          </a:ln>
        </p:spPr>
        <p:txBody>
          <a:bodyPr>
            <a:normAutofit/>
          </a:bodyPr>
          <a:lstStyle/>
          <a:p>
            <a:r>
              <a:rPr lang="en-GB" dirty="0" smtClean="0"/>
              <a:t>Gender Role Hypothesis</a:t>
            </a:r>
            <a:endParaRPr lang="en-GB" dirty="0"/>
          </a:p>
        </p:txBody>
      </p:sp>
      <p:sp>
        <p:nvSpPr>
          <p:cNvPr id="3" name="Content Placeholder 2"/>
          <p:cNvSpPr>
            <a:spLocks noGrp="1"/>
          </p:cNvSpPr>
          <p:nvPr>
            <p:ph idx="1"/>
          </p:nvPr>
        </p:nvSpPr>
        <p:spPr>
          <a:xfrm>
            <a:off x="457200" y="1600203"/>
            <a:ext cx="8229600" cy="4925141"/>
          </a:xfrm>
          <a:solidFill>
            <a:schemeClr val="accent2">
              <a:lumMod val="40000"/>
              <a:lumOff val="60000"/>
            </a:schemeClr>
          </a:solidFill>
          <a:ln w="76200">
            <a:solidFill>
              <a:schemeClr val="tx1"/>
            </a:solidFill>
          </a:ln>
        </p:spPr>
        <p:txBody>
          <a:bodyPr>
            <a:normAutofit/>
          </a:bodyPr>
          <a:lstStyle/>
          <a:p>
            <a:pPr marL="514350" indent="-514350"/>
            <a:endParaRPr lang="en-GB" b="1" dirty="0" smtClean="0"/>
          </a:p>
        </p:txBody>
      </p:sp>
      <p:pic>
        <p:nvPicPr>
          <p:cNvPr id="5" name="Picture 8" descr="http://sadieamanda.files.wordpress.com/2009/06/abercrombie_model.jpg"/>
          <p:cNvPicPr>
            <a:picLocks noChangeAspect="1" noChangeArrowheads="1"/>
          </p:cNvPicPr>
          <p:nvPr/>
        </p:nvPicPr>
        <p:blipFill>
          <a:blip r:embed="rId4" cstate="print"/>
          <a:srcRect/>
          <a:stretch>
            <a:fillRect/>
          </a:stretch>
        </p:blipFill>
        <p:spPr bwMode="auto">
          <a:xfrm>
            <a:off x="971600" y="2132856"/>
            <a:ext cx="3346612" cy="3023058"/>
          </a:xfrm>
          <a:prstGeom prst="rect">
            <a:avLst/>
          </a:prstGeom>
          <a:noFill/>
          <a:ln w="57150">
            <a:solidFill>
              <a:schemeClr val="tx1"/>
            </a:solidFill>
          </a:ln>
        </p:spPr>
      </p:pic>
      <p:pic>
        <p:nvPicPr>
          <p:cNvPr id="6" name="Picture 10" descr="http://www.incrediblesnaps.com/wp-content/uploads/2012/09/Fabulous-Feminine-Photography-13.jpg"/>
          <p:cNvPicPr>
            <a:picLocks noChangeAspect="1" noChangeArrowheads="1"/>
          </p:cNvPicPr>
          <p:nvPr/>
        </p:nvPicPr>
        <p:blipFill>
          <a:blip r:embed="rId5" cstate="print"/>
          <a:srcRect/>
          <a:stretch>
            <a:fillRect/>
          </a:stretch>
        </p:blipFill>
        <p:spPr bwMode="auto">
          <a:xfrm>
            <a:off x="4932040" y="2132856"/>
            <a:ext cx="3418545" cy="3000771"/>
          </a:xfrm>
          <a:prstGeom prst="rect">
            <a:avLst/>
          </a:prstGeom>
          <a:noFill/>
          <a:ln w="57150">
            <a:solidFill>
              <a:schemeClr val="tx1"/>
            </a:solidFill>
          </a:ln>
        </p:spPr>
      </p:pic>
      <p:sp>
        <p:nvSpPr>
          <p:cNvPr id="7" name="TextBox 6"/>
          <p:cNvSpPr txBox="1"/>
          <p:nvPr/>
        </p:nvSpPr>
        <p:spPr>
          <a:xfrm>
            <a:off x="4932040" y="2348880"/>
            <a:ext cx="2376264" cy="461665"/>
          </a:xfrm>
          <a:prstGeom prst="rect">
            <a:avLst/>
          </a:prstGeom>
          <a:noFill/>
        </p:spPr>
        <p:txBody>
          <a:bodyPr wrap="square" rtlCol="0">
            <a:spAutoFit/>
          </a:bodyPr>
          <a:lstStyle/>
          <a:p>
            <a:r>
              <a:rPr lang="en-GB" sz="2400" b="1" dirty="0" smtClean="0"/>
              <a:t>Strong</a:t>
            </a:r>
            <a:endParaRPr lang="en-GB" sz="2400" b="1" dirty="0"/>
          </a:p>
        </p:txBody>
      </p:sp>
      <p:sp>
        <p:nvSpPr>
          <p:cNvPr id="8" name="TextBox 7"/>
          <p:cNvSpPr txBox="1"/>
          <p:nvPr/>
        </p:nvSpPr>
        <p:spPr>
          <a:xfrm>
            <a:off x="6588224" y="3356992"/>
            <a:ext cx="2016224" cy="461665"/>
          </a:xfrm>
          <a:prstGeom prst="rect">
            <a:avLst/>
          </a:prstGeom>
          <a:noFill/>
        </p:spPr>
        <p:txBody>
          <a:bodyPr wrap="square" rtlCol="0">
            <a:spAutoFit/>
          </a:bodyPr>
          <a:lstStyle/>
          <a:p>
            <a:r>
              <a:rPr lang="en-GB" sz="2400" b="1" dirty="0" smtClean="0"/>
              <a:t>Rational</a:t>
            </a:r>
            <a:endParaRPr lang="en-GB" sz="2400" b="1" dirty="0"/>
          </a:p>
        </p:txBody>
      </p:sp>
      <p:sp>
        <p:nvSpPr>
          <p:cNvPr id="9" name="TextBox 8"/>
          <p:cNvSpPr txBox="1"/>
          <p:nvPr/>
        </p:nvSpPr>
        <p:spPr>
          <a:xfrm>
            <a:off x="6012160" y="2420888"/>
            <a:ext cx="2160240" cy="830997"/>
          </a:xfrm>
          <a:prstGeom prst="rect">
            <a:avLst/>
          </a:prstGeom>
          <a:noFill/>
        </p:spPr>
        <p:txBody>
          <a:bodyPr wrap="square" rtlCol="0">
            <a:spAutoFit/>
          </a:bodyPr>
          <a:lstStyle/>
          <a:p>
            <a:r>
              <a:rPr lang="en-GB" i="1" dirty="0" smtClean="0"/>
              <a:t>‘</a:t>
            </a:r>
            <a:r>
              <a:rPr lang="en-GB" sz="2400" i="1" dirty="0" smtClean="0"/>
              <a:t>not crying at a movie’</a:t>
            </a:r>
            <a:endParaRPr lang="en-GB" sz="2400" i="1" dirty="0"/>
          </a:p>
        </p:txBody>
      </p:sp>
      <p:sp>
        <p:nvSpPr>
          <p:cNvPr id="10" name="TextBox 9"/>
          <p:cNvSpPr txBox="1"/>
          <p:nvPr/>
        </p:nvSpPr>
        <p:spPr>
          <a:xfrm>
            <a:off x="4572000" y="3717032"/>
            <a:ext cx="1440160" cy="461665"/>
          </a:xfrm>
          <a:prstGeom prst="rect">
            <a:avLst/>
          </a:prstGeom>
          <a:noFill/>
        </p:spPr>
        <p:txBody>
          <a:bodyPr wrap="square" rtlCol="0">
            <a:spAutoFit/>
          </a:bodyPr>
          <a:lstStyle/>
          <a:p>
            <a:r>
              <a:rPr lang="en-GB" sz="2400" b="1" dirty="0" smtClean="0"/>
              <a:t>In control</a:t>
            </a:r>
            <a:endParaRPr lang="en-GB" sz="2400" b="1" dirty="0"/>
          </a:p>
        </p:txBody>
      </p:sp>
      <p:sp>
        <p:nvSpPr>
          <p:cNvPr id="11" name="TextBox 10"/>
          <p:cNvSpPr txBox="1"/>
          <p:nvPr/>
        </p:nvSpPr>
        <p:spPr>
          <a:xfrm>
            <a:off x="6156176" y="4221088"/>
            <a:ext cx="2160240" cy="461665"/>
          </a:xfrm>
          <a:prstGeom prst="rect">
            <a:avLst/>
          </a:prstGeom>
          <a:noFill/>
        </p:spPr>
        <p:txBody>
          <a:bodyPr wrap="square" rtlCol="0">
            <a:spAutoFit/>
          </a:bodyPr>
          <a:lstStyle/>
          <a:p>
            <a:r>
              <a:rPr lang="en-GB" sz="2400" b="1" dirty="0" smtClean="0"/>
              <a:t>‘Breadwinner’</a:t>
            </a:r>
            <a:endParaRPr lang="en-GB" sz="2400" b="1" dirty="0"/>
          </a:p>
        </p:txBody>
      </p:sp>
      <p:sp>
        <p:nvSpPr>
          <p:cNvPr id="12" name="TextBox 11"/>
          <p:cNvSpPr txBox="1"/>
          <p:nvPr/>
        </p:nvSpPr>
        <p:spPr>
          <a:xfrm>
            <a:off x="4716016" y="4725144"/>
            <a:ext cx="1656184" cy="461665"/>
          </a:xfrm>
          <a:prstGeom prst="rect">
            <a:avLst/>
          </a:prstGeom>
          <a:noFill/>
        </p:spPr>
        <p:txBody>
          <a:bodyPr wrap="square" rtlCol="0">
            <a:spAutoFit/>
          </a:bodyPr>
          <a:lstStyle/>
          <a:p>
            <a:r>
              <a:rPr lang="en-GB" sz="2400" b="1" dirty="0" smtClean="0"/>
              <a:t>Confident</a:t>
            </a:r>
            <a:endParaRPr lang="en-GB" sz="2400" b="1" dirty="0"/>
          </a:p>
        </p:txBody>
      </p:sp>
      <p:sp>
        <p:nvSpPr>
          <p:cNvPr id="13" name="TextBox 12"/>
          <p:cNvSpPr txBox="1"/>
          <p:nvPr/>
        </p:nvSpPr>
        <p:spPr>
          <a:xfrm>
            <a:off x="6300192" y="5229200"/>
            <a:ext cx="1872208" cy="461665"/>
          </a:xfrm>
          <a:prstGeom prst="rect">
            <a:avLst/>
          </a:prstGeom>
          <a:noFill/>
        </p:spPr>
        <p:txBody>
          <a:bodyPr wrap="square" rtlCol="0">
            <a:spAutoFit/>
          </a:bodyPr>
          <a:lstStyle/>
          <a:p>
            <a:r>
              <a:rPr lang="en-GB" sz="2400" b="1" dirty="0" smtClean="0"/>
              <a:t>heterosexual</a:t>
            </a:r>
            <a:endParaRPr lang="en-GB" sz="2400" b="1" dirty="0"/>
          </a:p>
        </p:txBody>
      </p:sp>
      <p:sp>
        <p:nvSpPr>
          <p:cNvPr id="14" name="TextBox 13"/>
          <p:cNvSpPr txBox="1"/>
          <p:nvPr/>
        </p:nvSpPr>
        <p:spPr>
          <a:xfrm>
            <a:off x="971600" y="2348880"/>
            <a:ext cx="2520280" cy="461665"/>
          </a:xfrm>
          <a:prstGeom prst="rect">
            <a:avLst/>
          </a:prstGeom>
          <a:noFill/>
        </p:spPr>
        <p:txBody>
          <a:bodyPr wrap="square" rtlCol="0">
            <a:spAutoFit/>
          </a:bodyPr>
          <a:lstStyle/>
          <a:p>
            <a:r>
              <a:rPr lang="en-GB" sz="2400" b="1" dirty="0" smtClean="0"/>
              <a:t>Crying</a:t>
            </a:r>
            <a:endParaRPr lang="en-GB" sz="2400" b="1" dirty="0"/>
          </a:p>
        </p:txBody>
      </p:sp>
      <p:sp>
        <p:nvSpPr>
          <p:cNvPr id="15" name="TextBox 14"/>
          <p:cNvSpPr txBox="1"/>
          <p:nvPr/>
        </p:nvSpPr>
        <p:spPr>
          <a:xfrm>
            <a:off x="1835696" y="2780928"/>
            <a:ext cx="3744416" cy="461665"/>
          </a:xfrm>
          <a:prstGeom prst="rect">
            <a:avLst/>
          </a:prstGeom>
          <a:noFill/>
        </p:spPr>
        <p:txBody>
          <a:bodyPr wrap="square" rtlCol="0">
            <a:spAutoFit/>
          </a:bodyPr>
          <a:lstStyle/>
          <a:p>
            <a:r>
              <a:rPr lang="en-GB" sz="2400" b="1" dirty="0" smtClean="0"/>
              <a:t>Caring and nurturing</a:t>
            </a:r>
            <a:endParaRPr lang="en-GB" sz="2400" b="1" dirty="0"/>
          </a:p>
        </p:txBody>
      </p:sp>
      <p:sp>
        <p:nvSpPr>
          <p:cNvPr id="16" name="TextBox 15"/>
          <p:cNvSpPr txBox="1"/>
          <p:nvPr/>
        </p:nvSpPr>
        <p:spPr>
          <a:xfrm>
            <a:off x="611560" y="3717032"/>
            <a:ext cx="3456384" cy="830997"/>
          </a:xfrm>
          <a:prstGeom prst="rect">
            <a:avLst/>
          </a:prstGeom>
          <a:noFill/>
        </p:spPr>
        <p:txBody>
          <a:bodyPr wrap="square" rtlCol="0">
            <a:spAutoFit/>
          </a:bodyPr>
          <a:lstStyle/>
          <a:p>
            <a:r>
              <a:rPr lang="en-GB" sz="2400" b="1" dirty="0" smtClean="0"/>
              <a:t>Lack of control over emotions</a:t>
            </a:r>
            <a:endParaRPr lang="en-GB" sz="2400" b="1" dirty="0"/>
          </a:p>
        </p:txBody>
      </p:sp>
      <p:sp>
        <p:nvSpPr>
          <p:cNvPr id="19" name="Rectangle 18"/>
          <p:cNvSpPr/>
          <p:nvPr/>
        </p:nvSpPr>
        <p:spPr>
          <a:xfrm>
            <a:off x="1907704" y="5589240"/>
            <a:ext cx="5760640" cy="830997"/>
          </a:xfrm>
          <a:prstGeom prst="rect">
            <a:avLst/>
          </a:prstGeom>
        </p:spPr>
        <p:txBody>
          <a:bodyPr wrap="square">
            <a:spAutoFit/>
          </a:bodyPr>
          <a:lstStyle/>
          <a:p>
            <a:pPr algn="ctr">
              <a:buNone/>
            </a:pPr>
            <a:r>
              <a:rPr lang="en-GB" sz="2400" b="1" i="1" dirty="0" smtClean="0"/>
              <a:t>“</a:t>
            </a:r>
            <a:r>
              <a:rPr lang="en-GB" sz="2400" b="1" i="1" dirty="0" err="1" smtClean="0"/>
              <a:t>Dont</a:t>
            </a:r>
            <a:r>
              <a:rPr lang="en-GB" sz="2400" b="1" i="1" dirty="0" smtClean="0"/>
              <a:t> just clean it woman, scrub it....Think of your body as the kitchen floor”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linds(horizontal)">
                                      <p:cBhvr>
                                        <p:cTn id="14" dur="500"/>
                                        <p:tgtEl>
                                          <p:spTgt spid="9"/>
                                        </p:tgtEl>
                                      </p:cBhvr>
                                    </p:animEffect>
                                  </p:childTnLst>
                                </p:cTn>
                              </p:par>
                              <p:par>
                                <p:cTn id="15" presetID="3" presetClass="entr" presetSubtype="10" fill="hold"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linds(horizontal)">
                                      <p:cBhvr>
                                        <p:cTn id="17" dur="500"/>
                                        <p:tgtEl>
                                          <p:spTgt spid="8">
                                            <p:txEl>
                                              <p:pRg st="0" end="0"/>
                                            </p:txEl>
                                          </p:spTgt>
                                        </p:tgtEl>
                                      </p:cBhvr>
                                    </p:animEffect>
                                  </p:childTnLst>
                                </p:cTn>
                              </p:par>
                            </p:childTnLst>
                          </p:cTn>
                        </p:par>
                        <p:par>
                          <p:cTn id="18" fill="hold">
                            <p:stCondLst>
                              <p:cond delay="1000"/>
                            </p:stCondLst>
                            <p:childTnLst>
                              <p:par>
                                <p:cTn id="19" presetID="3" presetClass="entr" presetSubtype="1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par>
                          <p:cTn id="22" fill="hold">
                            <p:stCondLst>
                              <p:cond delay="1500"/>
                            </p:stCondLst>
                            <p:childTnLst>
                              <p:par>
                                <p:cTn id="23" presetID="3" presetClass="entr" presetSubtype="1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par>
                          <p:cTn id="26" fill="hold">
                            <p:stCondLst>
                              <p:cond delay="2000"/>
                            </p:stCondLst>
                            <p:childTnLst>
                              <p:par>
                                <p:cTn id="27" presetID="3" presetClass="entr" presetSubtype="1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childTnLst>
                          </p:cTn>
                        </p:par>
                        <p:par>
                          <p:cTn id="30" fill="hold">
                            <p:stCondLst>
                              <p:cond delay="2500"/>
                            </p:stCondLst>
                            <p:childTnLst>
                              <p:par>
                                <p:cTn id="31" presetID="3" presetClass="entr" presetSubtype="1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linds(horizont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grpId="1" nodeType="clickEffect">
                                  <p:stCondLst>
                                    <p:cond delay="0"/>
                                  </p:stCondLst>
                                  <p:childTnLst>
                                    <p:anim calcmode="lin" valueType="num">
                                      <p:cBhvr additive="base">
                                        <p:cTn id="37" dur="500"/>
                                        <p:tgtEl>
                                          <p:spTgt spid="7"/>
                                        </p:tgtEl>
                                        <p:attrNameLst>
                                          <p:attrName>ppt_x</p:attrName>
                                        </p:attrNameLst>
                                      </p:cBhvr>
                                      <p:tavLst>
                                        <p:tav tm="0">
                                          <p:val>
                                            <p:strVal val="ppt_x"/>
                                          </p:val>
                                        </p:tav>
                                        <p:tav tm="100000">
                                          <p:val>
                                            <p:strVal val="ppt_x"/>
                                          </p:val>
                                        </p:tav>
                                      </p:tavLst>
                                    </p:anim>
                                    <p:anim calcmode="lin" valueType="num">
                                      <p:cBhvr additive="base">
                                        <p:cTn id="38" dur="500"/>
                                        <p:tgtEl>
                                          <p:spTgt spid="7"/>
                                        </p:tgtEl>
                                        <p:attrNameLst>
                                          <p:attrName>ppt_y</p:attrName>
                                        </p:attrNameLst>
                                      </p:cBhvr>
                                      <p:tavLst>
                                        <p:tav tm="0">
                                          <p:val>
                                            <p:strVal val="ppt_y"/>
                                          </p:val>
                                        </p:tav>
                                        <p:tav tm="100000">
                                          <p:val>
                                            <p:strVal val="1+ppt_h/2"/>
                                          </p:val>
                                        </p:tav>
                                      </p:tavLst>
                                    </p:anim>
                                    <p:set>
                                      <p:cBhvr>
                                        <p:cTn id="39" dur="1" fill="hold">
                                          <p:stCondLst>
                                            <p:cond delay="499"/>
                                          </p:stCondLst>
                                        </p:cTn>
                                        <p:tgtEl>
                                          <p:spTgt spid="7"/>
                                        </p:tgtEl>
                                        <p:attrNameLst>
                                          <p:attrName>style.visibility</p:attrName>
                                        </p:attrNameLst>
                                      </p:cBhvr>
                                      <p:to>
                                        <p:strVal val="hidden"/>
                                      </p:to>
                                    </p:set>
                                  </p:childTnLst>
                                </p:cTn>
                              </p:par>
                              <p:par>
                                <p:cTn id="40" presetID="3" presetClass="exit" presetSubtype="10" fill="hold" grpId="1" nodeType="withEffect">
                                  <p:stCondLst>
                                    <p:cond delay="0"/>
                                  </p:stCondLst>
                                  <p:childTnLst>
                                    <p:animEffect transition="out" filter="blinds(horizontal)">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par>
                                <p:cTn id="43" presetID="2" presetClass="exit" presetSubtype="4" fill="hold" grpId="0" nodeType="withEffect">
                                  <p:stCondLst>
                                    <p:cond delay="0"/>
                                  </p:stCondLst>
                                  <p:childTnLst>
                                    <p:anim calcmode="lin" valueType="num">
                                      <p:cBhvr additive="base">
                                        <p:cTn id="44" dur="500"/>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5" dur="500"/>
                                        <p:tgtEl>
                                          <p:spTgt spid="8">
                                            <p:txEl>
                                              <p:pRg st="0" end="0"/>
                                            </p:txEl>
                                          </p:spTgt>
                                        </p:tgtEl>
                                        <p:attrNameLst>
                                          <p:attrName>ppt_y</p:attrName>
                                        </p:attrNameLst>
                                      </p:cBhvr>
                                      <p:tavLst>
                                        <p:tav tm="0">
                                          <p:val>
                                            <p:strVal val="ppt_y"/>
                                          </p:val>
                                        </p:tav>
                                        <p:tav tm="100000">
                                          <p:val>
                                            <p:strVal val="1+ppt_h/2"/>
                                          </p:val>
                                        </p:tav>
                                      </p:tavLst>
                                    </p:anim>
                                    <p:set>
                                      <p:cBhvr>
                                        <p:cTn id="46" dur="1" fill="hold">
                                          <p:stCondLst>
                                            <p:cond delay="499"/>
                                          </p:stCondLst>
                                        </p:cTn>
                                        <p:tgtEl>
                                          <p:spTgt spid="8">
                                            <p:txEl>
                                              <p:pRg st="0" end="0"/>
                                            </p:txEl>
                                          </p:spTgt>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500"/>
                                        <p:tgtEl>
                                          <p:spTgt spid="10"/>
                                        </p:tgtEl>
                                        <p:attrNameLst>
                                          <p:attrName>ppt_x</p:attrName>
                                        </p:attrNameLst>
                                      </p:cBhvr>
                                      <p:tavLst>
                                        <p:tav tm="0">
                                          <p:val>
                                            <p:strVal val="ppt_x"/>
                                          </p:val>
                                        </p:tav>
                                        <p:tav tm="100000">
                                          <p:val>
                                            <p:strVal val="ppt_x"/>
                                          </p:val>
                                        </p:tav>
                                      </p:tavLst>
                                    </p:anim>
                                    <p:anim calcmode="lin" valueType="num">
                                      <p:cBhvr additive="base">
                                        <p:cTn id="49" dur="500"/>
                                        <p:tgtEl>
                                          <p:spTgt spid="10"/>
                                        </p:tgtEl>
                                        <p:attrNameLst>
                                          <p:attrName>ppt_y</p:attrName>
                                        </p:attrNameLst>
                                      </p:cBhvr>
                                      <p:tavLst>
                                        <p:tav tm="0">
                                          <p:val>
                                            <p:strVal val="ppt_y"/>
                                          </p:val>
                                        </p:tav>
                                        <p:tav tm="100000">
                                          <p:val>
                                            <p:strVal val="1+ppt_h/2"/>
                                          </p:val>
                                        </p:tav>
                                      </p:tavLst>
                                    </p:anim>
                                    <p:set>
                                      <p:cBhvr>
                                        <p:cTn id="50" dur="1" fill="hold">
                                          <p:stCondLst>
                                            <p:cond delay="499"/>
                                          </p:stCondLst>
                                        </p:cTn>
                                        <p:tgtEl>
                                          <p:spTgt spid="10"/>
                                        </p:tgtEl>
                                        <p:attrNameLst>
                                          <p:attrName>style.visibility</p:attrName>
                                        </p:attrNameLst>
                                      </p:cBhvr>
                                      <p:to>
                                        <p:strVal val="hidden"/>
                                      </p:to>
                                    </p:set>
                                  </p:childTnLst>
                                </p:cTn>
                              </p:par>
                              <p:par>
                                <p:cTn id="51" presetID="2" presetClass="exit" presetSubtype="4" fill="hold" grpId="1" nodeType="withEffect">
                                  <p:stCondLst>
                                    <p:cond delay="0"/>
                                  </p:stCondLst>
                                  <p:childTnLst>
                                    <p:anim calcmode="lin" valueType="num">
                                      <p:cBhvr additive="base">
                                        <p:cTn id="52" dur="500"/>
                                        <p:tgtEl>
                                          <p:spTgt spid="11"/>
                                        </p:tgtEl>
                                        <p:attrNameLst>
                                          <p:attrName>ppt_x</p:attrName>
                                        </p:attrNameLst>
                                      </p:cBhvr>
                                      <p:tavLst>
                                        <p:tav tm="0">
                                          <p:val>
                                            <p:strVal val="ppt_x"/>
                                          </p:val>
                                        </p:tav>
                                        <p:tav tm="100000">
                                          <p:val>
                                            <p:strVal val="ppt_x"/>
                                          </p:val>
                                        </p:tav>
                                      </p:tavLst>
                                    </p:anim>
                                    <p:anim calcmode="lin" valueType="num">
                                      <p:cBhvr additive="base">
                                        <p:cTn id="53" dur="500"/>
                                        <p:tgtEl>
                                          <p:spTgt spid="11"/>
                                        </p:tgtEl>
                                        <p:attrNameLst>
                                          <p:attrName>ppt_y</p:attrName>
                                        </p:attrNameLst>
                                      </p:cBhvr>
                                      <p:tavLst>
                                        <p:tav tm="0">
                                          <p:val>
                                            <p:strVal val="ppt_y"/>
                                          </p:val>
                                        </p:tav>
                                        <p:tav tm="100000">
                                          <p:val>
                                            <p:strVal val="1+ppt_h/2"/>
                                          </p:val>
                                        </p:tav>
                                      </p:tavLst>
                                    </p:anim>
                                    <p:set>
                                      <p:cBhvr>
                                        <p:cTn id="54" dur="1" fill="hold">
                                          <p:stCondLst>
                                            <p:cond delay="499"/>
                                          </p:stCondLst>
                                        </p:cTn>
                                        <p:tgtEl>
                                          <p:spTgt spid="11"/>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500"/>
                                        <p:tgtEl>
                                          <p:spTgt spid="12"/>
                                        </p:tgtEl>
                                        <p:attrNameLst>
                                          <p:attrName>ppt_x</p:attrName>
                                        </p:attrNameLst>
                                      </p:cBhvr>
                                      <p:tavLst>
                                        <p:tav tm="0">
                                          <p:val>
                                            <p:strVal val="ppt_x"/>
                                          </p:val>
                                        </p:tav>
                                        <p:tav tm="100000">
                                          <p:val>
                                            <p:strVal val="ppt_x"/>
                                          </p:val>
                                        </p:tav>
                                      </p:tavLst>
                                    </p:anim>
                                    <p:anim calcmode="lin" valueType="num">
                                      <p:cBhvr additive="base">
                                        <p:cTn id="57" dur="500"/>
                                        <p:tgtEl>
                                          <p:spTgt spid="12"/>
                                        </p:tgtEl>
                                        <p:attrNameLst>
                                          <p:attrName>ppt_y</p:attrName>
                                        </p:attrNameLst>
                                      </p:cBhvr>
                                      <p:tavLst>
                                        <p:tav tm="0">
                                          <p:val>
                                            <p:strVal val="ppt_y"/>
                                          </p:val>
                                        </p:tav>
                                        <p:tav tm="100000">
                                          <p:val>
                                            <p:strVal val="1+ppt_h/2"/>
                                          </p:val>
                                        </p:tav>
                                      </p:tavLst>
                                    </p:anim>
                                    <p:set>
                                      <p:cBhvr>
                                        <p:cTn id="58" dur="1" fill="hold">
                                          <p:stCondLst>
                                            <p:cond delay="499"/>
                                          </p:stCondLst>
                                        </p:cTn>
                                        <p:tgtEl>
                                          <p:spTgt spid="12"/>
                                        </p:tgtEl>
                                        <p:attrNameLst>
                                          <p:attrName>style.visibility</p:attrName>
                                        </p:attrNameLst>
                                      </p:cBhvr>
                                      <p:to>
                                        <p:strVal val="hidden"/>
                                      </p:to>
                                    </p:set>
                                  </p:childTnLst>
                                </p:cTn>
                              </p:par>
                              <p:par>
                                <p:cTn id="59" presetID="2" presetClass="exit" presetSubtype="4" fill="hold" grpId="1" nodeType="withEffect">
                                  <p:stCondLst>
                                    <p:cond delay="0"/>
                                  </p:stCondLst>
                                  <p:childTnLst>
                                    <p:anim calcmode="lin" valueType="num">
                                      <p:cBhvr additive="base">
                                        <p:cTn id="60" dur="500"/>
                                        <p:tgtEl>
                                          <p:spTgt spid="13"/>
                                        </p:tgtEl>
                                        <p:attrNameLst>
                                          <p:attrName>ppt_x</p:attrName>
                                        </p:attrNameLst>
                                      </p:cBhvr>
                                      <p:tavLst>
                                        <p:tav tm="0">
                                          <p:val>
                                            <p:strVal val="ppt_x"/>
                                          </p:val>
                                        </p:tav>
                                        <p:tav tm="100000">
                                          <p:val>
                                            <p:strVal val="ppt_x"/>
                                          </p:val>
                                        </p:tav>
                                      </p:tavLst>
                                    </p:anim>
                                    <p:anim calcmode="lin" valueType="num">
                                      <p:cBhvr additive="base">
                                        <p:cTn id="61" dur="500"/>
                                        <p:tgtEl>
                                          <p:spTgt spid="13"/>
                                        </p:tgtEl>
                                        <p:attrNameLst>
                                          <p:attrName>ppt_y</p:attrName>
                                        </p:attrNameLst>
                                      </p:cBhvr>
                                      <p:tavLst>
                                        <p:tav tm="0">
                                          <p:val>
                                            <p:strVal val="ppt_y"/>
                                          </p:val>
                                        </p:tav>
                                        <p:tav tm="100000">
                                          <p:val>
                                            <p:strVal val="1+ppt_h/2"/>
                                          </p:val>
                                        </p:tav>
                                      </p:tavLst>
                                    </p:anim>
                                    <p:set>
                                      <p:cBhvr>
                                        <p:cTn id="62" dur="1" fill="hold">
                                          <p:stCondLst>
                                            <p:cond delay="499"/>
                                          </p:stCondLst>
                                        </p:cTn>
                                        <p:tgtEl>
                                          <p:spTgt spid="13"/>
                                        </p:tgtEl>
                                        <p:attrNameLst>
                                          <p:attrName>style.visibility</p:attrName>
                                        </p:attrNameLst>
                                      </p:cBhvr>
                                      <p:to>
                                        <p:strVal val="hidden"/>
                                      </p:to>
                                    </p:set>
                                  </p:childTnLst>
                                </p:cTn>
                              </p:par>
                              <p:par>
                                <p:cTn id="63" presetID="3" presetClass="exit" presetSubtype="10" fill="hold" nodeType="withEffect">
                                  <p:stCondLst>
                                    <p:cond delay="0"/>
                                  </p:stCondLst>
                                  <p:childTnLst>
                                    <p:animEffect transition="out" filter="blinds(horizontal)">
                                      <p:cBhvr>
                                        <p:cTn id="64" dur="500"/>
                                        <p:tgtEl>
                                          <p:spTgt spid="5"/>
                                        </p:tgtEl>
                                      </p:cBhvr>
                                    </p:animEffect>
                                    <p:set>
                                      <p:cBhvr>
                                        <p:cTn id="65" dur="1" fill="hold">
                                          <p:stCondLst>
                                            <p:cond delay="499"/>
                                          </p:stCondLst>
                                        </p:cTn>
                                        <p:tgtEl>
                                          <p:spTgt spid="5"/>
                                        </p:tgtEl>
                                        <p:attrNameLst>
                                          <p:attrName>style.visibility</p:attrName>
                                        </p:attrNameLst>
                                      </p:cBhvr>
                                      <p:to>
                                        <p:strVal val="hidden"/>
                                      </p:to>
                                    </p:set>
                                  </p:childTnLst>
                                </p:cTn>
                              </p:par>
                            </p:childTnLst>
                          </p:cTn>
                        </p:par>
                        <p:par>
                          <p:cTn id="66" fill="hold">
                            <p:stCondLst>
                              <p:cond delay="500"/>
                            </p:stCondLst>
                            <p:childTnLst>
                              <p:par>
                                <p:cTn id="67" presetID="3" presetClass="entr" presetSubtype="10"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blinds(horizontal)">
                                      <p:cBhvr>
                                        <p:cTn id="69" dur="500"/>
                                        <p:tgtEl>
                                          <p:spTgt spid="6"/>
                                        </p:tgtEl>
                                      </p:cBhvr>
                                    </p:animEffect>
                                  </p:childTnLst>
                                </p:cTn>
                              </p:par>
                            </p:childTnLst>
                          </p:cTn>
                        </p:par>
                        <p:par>
                          <p:cTn id="70" fill="hold">
                            <p:stCondLst>
                              <p:cond delay="1000"/>
                            </p:stCondLst>
                            <p:childTnLst>
                              <p:par>
                                <p:cTn id="71" presetID="2" presetClass="entr" presetSubtype="4" fill="hold" grpId="1"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par>
                          <p:cTn id="75" fill="hold">
                            <p:stCondLst>
                              <p:cond delay="1500"/>
                            </p:stCondLst>
                            <p:childTnLst>
                              <p:par>
                                <p:cTn id="76" presetID="3" presetClass="entr" presetSubtype="10" fill="hold" grpId="1"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blinds(horizontal)">
                                      <p:cBhvr>
                                        <p:cTn id="78" dur="500"/>
                                        <p:tgtEl>
                                          <p:spTgt spid="15"/>
                                        </p:tgtEl>
                                      </p:cBhvr>
                                    </p:animEffect>
                                  </p:childTnLst>
                                </p:cTn>
                              </p:par>
                            </p:childTnLst>
                          </p:cTn>
                        </p:par>
                        <p:par>
                          <p:cTn id="79" fill="hold">
                            <p:stCondLst>
                              <p:cond delay="2000"/>
                            </p:stCondLst>
                            <p:childTnLst>
                              <p:par>
                                <p:cTn id="80" presetID="2" presetClass="entr" presetSubtype="4" fill="hold" grpId="1" nodeType="after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additive="base">
                                        <p:cTn id="82" dur="500" fill="hold"/>
                                        <p:tgtEl>
                                          <p:spTgt spid="14"/>
                                        </p:tgtEl>
                                        <p:attrNameLst>
                                          <p:attrName>ppt_x</p:attrName>
                                        </p:attrNameLst>
                                      </p:cBhvr>
                                      <p:tavLst>
                                        <p:tav tm="0">
                                          <p:val>
                                            <p:strVal val="#ppt_x"/>
                                          </p:val>
                                        </p:tav>
                                        <p:tav tm="100000">
                                          <p:val>
                                            <p:strVal val="#ppt_x"/>
                                          </p:val>
                                        </p:tav>
                                      </p:tavLst>
                                    </p:anim>
                                    <p:anim calcmode="lin" valueType="num">
                                      <p:cBhvr additive="base">
                                        <p:cTn id="8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xit" presetSubtype="4" fill="hold" grpId="0" nodeType="clickEffect">
                                  <p:stCondLst>
                                    <p:cond delay="0"/>
                                  </p:stCondLst>
                                  <p:childTnLst>
                                    <p:anim calcmode="lin" valueType="num">
                                      <p:cBhvr additive="base">
                                        <p:cTn id="87" dur="500"/>
                                        <p:tgtEl>
                                          <p:spTgt spid="16"/>
                                        </p:tgtEl>
                                        <p:attrNameLst>
                                          <p:attrName>ppt_x</p:attrName>
                                        </p:attrNameLst>
                                      </p:cBhvr>
                                      <p:tavLst>
                                        <p:tav tm="0">
                                          <p:val>
                                            <p:strVal val="ppt_x"/>
                                          </p:val>
                                        </p:tav>
                                        <p:tav tm="100000">
                                          <p:val>
                                            <p:strVal val="ppt_x"/>
                                          </p:val>
                                        </p:tav>
                                      </p:tavLst>
                                    </p:anim>
                                    <p:anim calcmode="lin" valueType="num">
                                      <p:cBhvr additive="base">
                                        <p:cTn id="88" dur="500"/>
                                        <p:tgtEl>
                                          <p:spTgt spid="16"/>
                                        </p:tgtEl>
                                        <p:attrNameLst>
                                          <p:attrName>ppt_y</p:attrName>
                                        </p:attrNameLst>
                                      </p:cBhvr>
                                      <p:tavLst>
                                        <p:tav tm="0">
                                          <p:val>
                                            <p:strVal val="ppt_y"/>
                                          </p:val>
                                        </p:tav>
                                        <p:tav tm="100000">
                                          <p:val>
                                            <p:strVal val="1+ppt_h/2"/>
                                          </p:val>
                                        </p:tav>
                                      </p:tavLst>
                                    </p:anim>
                                    <p:set>
                                      <p:cBhvr>
                                        <p:cTn id="89" dur="1" fill="hold">
                                          <p:stCondLst>
                                            <p:cond delay="499"/>
                                          </p:stCondLst>
                                        </p:cTn>
                                        <p:tgtEl>
                                          <p:spTgt spid="16"/>
                                        </p:tgtEl>
                                        <p:attrNameLst>
                                          <p:attrName>style.visibility</p:attrName>
                                        </p:attrNameLst>
                                      </p:cBhvr>
                                      <p:to>
                                        <p:strVal val="hidden"/>
                                      </p:to>
                                    </p:set>
                                  </p:childTnLst>
                                </p:cTn>
                              </p:par>
                              <p:par>
                                <p:cTn id="90" presetID="2" presetClass="exit" presetSubtype="4" fill="hold" grpId="0" nodeType="withEffect">
                                  <p:stCondLst>
                                    <p:cond delay="0"/>
                                  </p:stCondLst>
                                  <p:childTnLst>
                                    <p:anim calcmode="lin" valueType="num">
                                      <p:cBhvr additive="base">
                                        <p:cTn id="91" dur="500"/>
                                        <p:tgtEl>
                                          <p:spTgt spid="15"/>
                                        </p:tgtEl>
                                        <p:attrNameLst>
                                          <p:attrName>ppt_x</p:attrName>
                                        </p:attrNameLst>
                                      </p:cBhvr>
                                      <p:tavLst>
                                        <p:tav tm="0">
                                          <p:val>
                                            <p:strVal val="ppt_x"/>
                                          </p:val>
                                        </p:tav>
                                        <p:tav tm="100000">
                                          <p:val>
                                            <p:strVal val="ppt_x"/>
                                          </p:val>
                                        </p:tav>
                                      </p:tavLst>
                                    </p:anim>
                                    <p:anim calcmode="lin" valueType="num">
                                      <p:cBhvr additive="base">
                                        <p:cTn id="92" dur="500"/>
                                        <p:tgtEl>
                                          <p:spTgt spid="15"/>
                                        </p:tgtEl>
                                        <p:attrNameLst>
                                          <p:attrName>ppt_y</p:attrName>
                                        </p:attrNameLst>
                                      </p:cBhvr>
                                      <p:tavLst>
                                        <p:tav tm="0">
                                          <p:val>
                                            <p:strVal val="ppt_y"/>
                                          </p:val>
                                        </p:tav>
                                        <p:tav tm="100000">
                                          <p:val>
                                            <p:strVal val="1+ppt_h/2"/>
                                          </p:val>
                                        </p:tav>
                                      </p:tavLst>
                                    </p:anim>
                                    <p:set>
                                      <p:cBhvr>
                                        <p:cTn id="93" dur="1" fill="hold">
                                          <p:stCondLst>
                                            <p:cond delay="499"/>
                                          </p:stCondLst>
                                        </p:cTn>
                                        <p:tgtEl>
                                          <p:spTgt spid="15"/>
                                        </p:tgtEl>
                                        <p:attrNameLst>
                                          <p:attrName>style.visibility</p:attrName>
                                        </p:attrNameLst>
                                      </p:cBhvr>
                                      <p:to>
                                        <p:strVal val="hidden"/>
                                      </p:to>
                                    </p:set>
                                  </p:childTnLst>
                                </p:cTn>
                              </p:par>
                              <p:par>
                                <p:cTn id="94" presetID="2" presetClass="exit" presetSubtype="4" fill="hold" grpId="0" nodeType="withEffect">
                                  <p:stCondLst>
                                    <p:cond delay="0"/>
                                  </p:stCondLst>
                                  <p:childTnLst>
                                    <p:anim calcmode="lin" valueType="num">
                                      <p:cBhvr additive="base">
                                        <p:cTn id="95" dur="500"/>
                                        <p:tgtEl>
                                          <p:spTgt spid="14"/>
                                        </p:tgtEl>
                                        <p:attrNameLst>
                                          <p:attrName>ppt_x</p:attrName>
                                        </p:attrNameLst>
                                      </p:cBhvr>
                                      <p:tavLst>
                                        <p:tav tm="0">
                                          <p:val>
                                            <p:strVal val="ppt_x"/>
                                          </p:val>
                                        </p:tav>
                                        <p:tav tm="100000">
                                          <p:val>
                                            <p:strVal val="ppt_x"/>
                                          </p:val>
                                        </p:tav>
                                      </p:tavLst>
                                    </p:anim>
                                    <p:anim calcmode="lin" valueType="num">
                                      <p:cBhvr additive="base">
                                        <p:cTn id="96" dur="500"/>
                                        <p:tgtEl>
                                          <p:spTgt spid="14"/>
                                        </p:tgtEl>
                                        <p:attrNameLst>
                                          <p:attrName>ppt_y</p:attrName>
                                        </p:attrNameLst>
                                      </p:cBhvr>
                                      <p:tavLst>
                                        <p:tav tm="0">
                                          <p:val>
                                            <p:strVal val="ppt_y"/>
                                          </p:val>
                                        </p:tav>
                                        <p:tav tm="100000">
                                          <p:val>
                                            <p:strVal val="1+ppt_h/2"/>
                                          </p:val>
                                        </p:tav>
                                      </p:tavLst>
                                    </p:anim>
                                    <p:set>
                                      <p:cBhvr>
                                        <p:cTn id="97" dur="1" fill="hold">
                                          <p:stCondLst>
                                            <p:cond delay="499"/>
                                          </p:stCondLst>
                                        </p:cTn>
                                        <p:tgtEl>
                                          <p:spTgt spid="14"/>
                                        </p:tgtEl>
                                        <p:attrNameLst>
                                          <p:attrName>style.visibility</p:attrName>
                                        </p:attrNameLst>
                                      </p:cBhvr>
                                      <p:to>
                                        <p:strVal val="hidden"/>
                                      </p:to>
                                    </p:set>
                                  </p:childTnLst>
                                </p:cTn>
                              </p:par>
                              <p:par>
                                <p:cTn id="98" presetID="3" presetClass="entr" presetSubtype="10" fill="hold" nodeType="withEffect">
                                  <p:stCondLst>
                                    <p:cond delay="0"/>
                                  </p:stCondLst>
                                  <p:childTnLst>
                                    <p:set>
                                      <p:cBhvr>
                                        <p:cTn id="99" dur="1" fill="hold">
                                          <p:stCondLst>
                                            <p:cond delay="0"/>
                                          </p:stCondLst>
                                        </p:cTn>
                                        <p:tgtEl>
                                          <p:spTgt spid="5"/>
                                        </p:tgtEl>
                                        <p:attrNameLst>
                                          <p:attrName>style.visibility</p:attrName>
                                        </p:attrNameLst>
                                      </p:cBhvr>
                                      <p:to>
                                        <p:strVal val="visible"/>
                                      </p:to>
                                    </p:set>
                                    <p:animEffect transition="in" filter="blinds(horizontal)">
                                      <p:cBhvr>
                                        <p:cTn id="100" dur="500"/>
                                        <p:tgtEl>
                                          <p:spTgt spid="5"/>
                                        </p:tgtEl>
                                      </p:cBhvr>
                                    </p:animEffect>
                                  </p:childTnLst>
                                </p:cTn>
                              </p:par>
                            </p:childTnLst>
                          </p:cTn>
                        </p:par>
                      </p:childTnLst>
                    </p:cTn>
                  </p:par>
                  <p:par>
                    <p:cTn id="101" fill="hold">
                      <p:stCondLst>
                        <p:cond delay="indefinite"/>
                      </p:stCondLst>
                      <p:childTnLst>
                        <p:par>
                          <p:cTn id="102" fill="hold">
                            <p:stCondLst>
                              <p:cond delay="0"/>
                            </p:stCondLst>
                            <p:childTnLst>
                              <p:par>
                                <p:cTn id="103" presetID="2" presetClass="exit" presetSubtype="4" fill="hold" grpId="2" nodeType="clickEffect">
                                  <p:stCondLst>
                                    <p:cond delay="0"/>
                                  </p:stCondLst>
                                  <p:childTnLst>
                                    <p:anim calcmode="lin" valueType="num">
                                      <p:cBhvr additive="base">
                                        <p:cTn id="104" dur="500"/>
                                        <p:tgtEl>
                                          <p:spTgt spid="14"/>
                                        </p:tgtEl>
                                        <p:attrNameLst>
                                          <p:attrName>ppt_x</p:attrName>
                                        </p:attrNameLst>
                                      </p:cBhvr>
                                      <p:tavLst>
                                        <p:tav tm="0">
                                          <p:val>
                                            <p:strVal val="ppt_x"/>
                                          </p:val>
                                        </p:tav>
                                        <p:tav tm="100000">
                                          <p:val>
                                            <p:strVal val="ppt_x"/>
                                          </p:val>
                                        </p:tav>
                                      </p:tavLst>
                                    </p:anim>
                                    <p:anim calcmode="lin" valueType="num">
                                      <p:cBhvr additive="base">
                                        <p:cTn id="105" dur="500"/>
                                        <p:tgtEl>
                                          <p:spTgt spid="14"/>
                                        </p:tgtEl>
                                        <p:attrNameLst>
                                          <p:attrName>ppt_y</p:attrName>
                                        </p:attrNameLst>
                                      </p:cBhvr>
                                      <p:tavLst>
                                        <p:tav tm="0">
                                          <p:val>
                                            <p:strVal val="ppt_y"/>
                                          </p:val>
                                        </p:tav>
                                        <p:tav tm="100000">
                                          <p:val>
                                            <p:strVal val="1+ppt_h/2"/>
                                          </p:val>
                                        </p:tav>
                                      </p:tavLst>
                                    </p:anim>
                                    <p:set>
                                      <p:cBhvr>
                                        <p:cTn id="106" dur="1" fill="hold">
                                          <p:stCondLst>
                                            <p:cond delay="499"/>
                                          </p:stCondLst>
                                        </p:cTn>
                                        <p:tgtEl>
                                          <p:spTgt spid="14"/>
                                        </p:tgtEl>
                                        <p:attrNameLst>
                                          <p:attrName>style.visibility</p:attrName>
                                        </p:attrNameLst>
                                      </p:cBhvr>
                                      <p:to>
                                        <p:strVal val="hidden"/>
                                      </p:to>
                                    </p:set>
                                  </p:childTnLst>
                                </p:cTn>
                              </p:par>
                              <p:par>
                                <p:cTn id="107" presetID="2" presetClass="exit" presetSubtype="4" fill="hold" grpId="2" nodeType="withEffect">
                                  <p:stCondLst>
                                    <p:cond delay="0"/>
                                  </p:stCondLst>
                                  <p:childTnLst>
                                    <p:anim calcmode="lin" valueType="num">
                                      <p:cBhvr additive="base">
                                        <p:cTn id="108" dur="500"/>
                                        <p:tgtEl>
                                          <p:spTgt spid="15"/>
                                        </p:tgtEl>
                                        <p:attrNameLst>
                                          <p:attrName>ppt_x</p:attrName>
                                        </p:attrNameLst>
                                      </p:cBhvr>
                                      <p:tavLst>
                                        <p:tav tm="0">
                                          <p:val>
                                            <p:strVal val="ppt_x"/>
                                          </p:val>
                                        </p:tav>
                                        <p:tav tm="100000">
                                          <p:val>
                                            <p:strVal val="ppt_x"/>
                                          </p:val>
                                        </p:tav>
                                      </p:tavLst>
                                    </p:anim>
                                    <p:anim calcmode="lin" valueType="num">
                                      <p:cBhvr additive="base">
                                        <p:cTn id="109" dur="500"/>
                                        <p:tgtEl>
                                          <p:spTgt spid="15"/>
                                        </p:tgtEl>
                                        <p:attrNameLst>
                                          <p:attrName>ppt_y</p:attrName>
                                        </p:attrNameLst>
                                      </p:cBhvr>
                                      <p:tavLst>
                                        <p:tav tm="0">
                                          <p:val>
                                            <p:strVal val="ppt_y"/>
                                          </p:val>
                                        </p:tav>
                                        <p:tav tm="100000">
                                          <p:val>
                                            <p:strVal val="1+ppt_h/2"/>
                                          </p:val>
                                        </p:tav>
                                      </p:tavLst>
                                    </p:anim>
                                    <p:set>
                                      <p:cBhvr>
                                        <p:cTn id="110" dur="1" fill="hold">
                                          <p:stCondLst>
                                            <p:cond delay="499"/>
                                          </p:stCondLst>
                                        </p:cTn>
                                        <p:tgtEl>
                                          <p:spTgt spid="15"/>
                                        </p:tgtEl>
                                        <p:attrNameLst>
                                          <p:attrName>style.visibility</p:attrName>
                                        </p:attrNameLst>
                                      </p:cBhvr>
                                      <p:to>
                                        <p:strVal val="hidden"/>
                                      </p:to>
                                    </p:set>
                                  </p:childTnLst>
                                </p:cTn>
                              </p:par>
                              <p:par>
                                <p:cTn id="111" presetID="2" presetClass="exit" presetSubtype="4" fill="hold" grpId="2" nodeType="withEffect">
                                  <p:stCondLst>
                                    <p:cond delay="0"/>
                                  </p:stCondLst>
                                  <p:childTnLst>
                                    <p:anim calcmode="lin" valueType="num">
                                      <p:cBhvr additive="base">
                                        <p:cTn id="112" dur="500"/>
                                        <p:tgtEl>
                                          <p:spTgt spid="16"/>
                                        </p:tgtEl>
                                        <p:attrNameLst>
                                          <p:attrName>ppt_x</p:attrName>
                                        </p:attrNameLst>
                                      </p:cBhvr>
                                      <p:tavLst>
                                        <p:tav tm="0">
                                          <p:val>
                                            <p:strVal val="ppt_x"/>
                                          </p:val>
                                        </p:tav>
                                        <p:tav tm="100000">
                                          <p:val>
                                            <p:strVal val="ppt_x"/>
                                          </p:val>
                                        </p:tav>
                                      </p:tavLst>
                                    </p:anim>
                                    <p:anim calcmode="lin" valueType="num">
                                      <p:cBhvr additive="base">
                                        <p:cTn id="113" dur="500"/>
                                        <p:tgtEl>
                                          <p:spTgt spid="16"/>
                                        </p:tgtEl>
                                        <p:attrNameLst>
                                          <p:attrName>ppt_y</p:attrName>
                                        </p:attrNameLst>
                                      </p:cBhvr>
                                      <p:tavLst>
                                        <p:tav tm="0">
                                          <p:val>
                                            <p:strVal val="ppt_y"/>
                                          </p:val>
                                        </p:tav>
                                        <p:tav tm="100000">
                                          <p:val>
                                            <p:strVal val="1+ppt_h/2"/>
                                          </p:val>
                                        </p:tav>
                                      </p:tavLst>
                                    </p:anim>
                                    <p:set>
                                      <p:cBhvr>
                                        <p:cTn id="114" dur="1" fill="hold">
                                          <p:stCondLst>
                                            <p:cond delay="499"/>
                                          </p:stCondLst>
                                        </p:cTn>
                                        <p:tgtEl>
                                          <p:spTgt spid="16"/>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4" presetClass="entr" presetSubtype="16" fill="hold" nodeType="clickEffect">
                                  <p:stCondLst>
                                    <p:cond delay="0"/>
                                  </p:stCondLst>
                                  <p:childTnLst>
                                    <p:set>
                                      <p:cBhvr>
                                        <p:cTn id="118" dur="1" fill="hold">
                                          <p:stCondLst>
                                            <p:cond delay="0"/>
                                          </p:stCondLst>
                                        </p:cTn>
                                        <p:tgtEl>
                                          <p:spTgt spid="19">
                                            <p:txEl>
                                              <p:pRg st="0" end="0"/>
                                            </p:txEl>
                                          </p:spTgt>
                                        </p:tgtEl>
                                        <p:attrNameLst>
                                          <p:attrName>style.visibility</p:attrName>
                                        </p:attrNameLst>
                                      </p:cBhvr>
                                      <p:to>
                                        <p:strVal val="visible"/>
                                      </p:to>
                                    </p:set>
                                    <p:animEffect transition="in" filter="box(in)">
                                      <p:cBhvr>
                                        <p:cTn id="119"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build="allAtOnce"/>
      <p:bldP spid="9" grpId="0"/>
      <p:bldP spid="9" grpId="1"/>
      <p:bldP spid="10" grpId="0"/>
      <p:bldP spid="10" grpId="1"/>
      <p:bldP spid="11" grpId="0"/>
      <p:bldP spid="11" grpId="1"/>
      <p:bldP spid="12" grpId="0"/>
      <p:bldP spid="12" grpId="1"/>
      <p:bldP spid="13" grpId="0"/>
      <p:bldP spid="13" grpId="1"/>
      <p:bldP spid="14" grpId="0"/>
      <p:bldP spid="14" grpId="1"/>
      <p:bldP spid="14" grpId="2"/>
      <p:bldP spid="15" grpId="0"/>
      <p:bldP spid="15" grpId="1"/>
      <p:bldP spid="15" grpId="2"/>
      <p:bldP spid="16" grpId="0"/>
      <p:bldP spid="16" grpId="1"/>
      <p:bldP spid="16"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3.bp.blogspot.com/-EjMS96HvnEA/UIk46O-BGcI/AAAAAAAAATg/hg5ejOQt10o/s1600/anxiety-headlines1.jpg"/>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0" y="1268760"/>
            <a:ext cx="9144000" cy="5595428"/>
          </a:xfrm>
          <a:solidFill>
            <a:schemeClr val="accent2">
              <a:lumMod val="40000"/>
              <a:lumOff val="60000"/>
            </a:schemeClr>
          </a:solidFill>
          <a:ln w="57150">
            <a:solidFill>
              <a:schemeClr val="tx1"/>
            </a:solidFill>
          </a:ln>
        </p:spPr>
        <p:txBody>
          <a:bodyPr>
            <a:normAutofit/>
          </a:bodyPr>
          <a:lstStyle/>
          <a:p>
            <a:r>
              <a:rPr lang="en-GB" sz="2400" dirty="0" smtClean="0"/>
              <a:t>Military culture regarded as a hyper masculinised and </a:t>
            </a:r>
            <a:r>
              <a:rPr lang="en-GB" sz="2400" dirty="0" err="1" smtClean="0"/>
              <a:t>hierchal</a:t>
            </a:r>
            <a:r>
              <a:rPr lang="en-GB" sz="2400" dirty="0" smtClean="0"/>
              <a:t> subculture, with its members characterised by psychological vulnerability </a:t>
            </a:r>
            <a:r>
              <a:rPr lang="en-GB" sz="2400" i="1" dirty="0" smtClean="0"/>
              <a:t>and</a:t>
            </a:r>
            <a:r>
              <a:rPr lang="en-GB" sz="2400" dirty="0" smtClean="0"/>
              <a:t> unwillingness to seek support for psychological distress (</a:t>
            </a:r>
            <a:r>
              <a:rPr lang="en-GB" sz="2400" dirty="0" err="1" smtClean="0"/>
              <a:t>Higate</a:t>
            </a:r>
            <a:r>
              <a:rPr lang="en-GB" sz="2400" dirty="0" smtClean="0"/>
              <a:t>, 2005)</a:t>
            </a:r>
          </a:p>
          <a:p>
            <a:pPr>
              <a:buNone/>
            </a:pPr>
            <a:endParaRPr lang="en-GB" sz="2400" dirty="0" smtClean="0"/>
          </a:p>
          <a:p>
            <a:r>
              <a:rPr lang="en-GB" sz="2400" dirty="0" smtClean="0"/>
              <a:t>Green et al (2010),  looked at  ex-servicemen 16-26yrs upon joining; found ‘service environment engendered a ‘stiff upper lip’ response to stress’ (p. 1484).</a:t>
            </a:r>
          </a:p>
          <a:p>
            <a:pPr marL="0" indent="0">
              <a:buNone/>
            </a:pPr>
            <a:endParaRPr lang="en-GB" sz="2400" dirty="0"/>
          </a:p>
          <a:p>
            <a:r>
              <a:rPr lang="en-GB" sz="2400" b="1" u="sng" dirty="0" smtClean="0"/>
              <a:t>BUT, </a:t>
            </a:r>
            <a:r>
              <a:rPr lang="en-GB" sz="2400" b="1" dirty="0" smtClean="0"/>
              <a:t>is it a case of ‘no emotion’ in the military? </a:t>
            </a:r>
          </a:p>
        </p:txBody>
      </p:sp>
      <p:sp>
        <p:nvSpPr>
          <p:cNvPr id="7" name="Title 1"/>
          <p:cNvSpPr txBox="1">
            <a:spLocks/>
          </p:cNvSpPr>
          <p:nvPr/>
        </p:nvSpPr>
        <p:spPr>
          <a:xfrm>
            <a:off x="395536" y="0"/>
            <a:ext cx="8229600" cy="1143000"/>
          </a:xfrm>
          <a:prstGeom prst="rect">
            <a:avLst/>
          </a:prstGeom>
          <a:solidFill>
            <a:schemeClr val="accent2">
              <a:lumMod val="40000"/>
              <a:lumOff val="60000"/>
            </a:schemeClr>
          </a:solidFill>
          <a:ln w="76200">
            <a:solidFill>
              <a:schemeClr val="tx1"/>
            </a:solidFill>
          </a:ln>
        </p:spPr>
        <p:txBody>
          <a:bodyPr vert="horz" lIns="91440" tIns="45720" rIns="91440" bIns="45720" rtlCol="0" anchor="ctr">
            <a:normAutofit fontScale="92500" lnSpcReduction="20000"/>
          </a:bodyPr>
          <a:lstStyle/>
          <a:p>
            <a:pPr lvl="0" algn="ctr">
              <a:spcBef>
                <a:spcPct val="0"/>
              </a:spcBef>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“Big Boys Don't Cry”: Gender and the Military </a:t>
            </a: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03115">
            <a:off x="7637533" y="5011952"/>
            <a:ext cx="1241357" cy="1676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6623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3.bp.blogspot.com/-EjMS96HvnEA/UIk46O-BGcI/AAAAAAAAATg/hg5ejOQt10o/s1600/anxiety-headlines1.jpg"/>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32375" y="1412776"/>
            <a:ext cx="9144000" cy="4824536"/>
          </a:xfrm>
          <a:solidFill>
            <a:schemeClr val="accent2">
              <a:lumMod val="40000"/>
              <a:lumOff val="60000"/>
            </a:schemeClr>
          </a:solidFill>
          <a:ln w="57150">
            <a:solidFill>
              <a:schemeClr val="tx1"/>
            </a:solidFill>
          </a:ln>
        </p:spPr>
        <p:txBody>
          <a:bodyPr>
            <a:normAutofit fontScale="47500" lnSpcReduction="20000"/>
          </a:bodyPr>
          <a:lstStyle/>
          <a:p>
            <a:pPr marL="0" indent="0" algn="ctr">
              <a:buNone/>
            </a:pPr>
            <a:r>
              <a:rPr lang="en-GB" sz="5000" i="1" dirty="0" smtClean="0"/>
              <a:t>P</a:t>
            </a:r>
            <a:r>
              <a:rPr lang="en-GB" sz="5000" i="1" dirty="0"/>
              <a:t>: ‘If you’re a little bit upset because </a:t>
            </a:r>
            <a:r>
              <a:rPr lang="en-GB" sz="5000" b="1" i="1" dirty="0"/>
              <a:t>you’re missing your family you tend to keep that to yourself</a:t>
            </a:r>
            <a:r>
              <a:rPr lang="en-GB" sz="5000" i="1" dirty="0"/>
              <a:t> because </a:t>
            </a:r>
            <a:r>
              <a:rPr lang="en-GB" sz="5000" i="1" dirty="0" smtClean="0"/>
              <a:t>that’s </a:t>
            </a:r>
            <a:r>
              <a:rPr lang="en-GB" sz="5000" i="1" dirty="0"/>
              <a:t>perceived as </a:t>
            </a:r>
            <a:r>
              <a:rPr lang="en-GB" sz="5000" b="1" i="1" dirty="0"/>
              <a:t>weak</a:t>
            </a:r>
            <a:r>
              <a:rPr lang="en-GB" sz="5000" i="1" dirty="0"/>
              <a:t> or, </a:t>
            </a:r>
            <a:r>
              <a:rPr lang="en-GB" sz="5000" i="1" dirty="0" err="1"/>
              <a:t>y’no</a:t>
            </a:r>
            <a:r>
              <a:rPr lang="en-GB" sz="5000" i="1" dirty="0"/>
              <a:t>, </a:t>
            </a:r>
            <a:r>
              <a:rPr lang="en-GB" sz="5000" i="1" u="sng" dirty="0"/>
              <a:t>‘stop being a girl’ </a:t>
            </a:r>
            <a:r>
              <a:rPr lang="en-GB" sz="5000" i="1" dirty="0"/>
              <a:t>sort of thing, or ‘missing your wife </a:t>
            </a:r>
            <a:r>
              <a:rPr lang="en-GB" sz="5000" i="1" dirty="0" err="1"/>
              <a:t>arh</a:t>
            </a:r>
            <a:r>
              <a:rPr lang="en-GB" sz="5000" i="1" dirty="0"/>
              <a:t> </a:t>
            </a:r>
            <a:r>
              <a:rPr lang="en-GB" sz="5000" i="1" u="sng" dirty="0"/>
              <a:t>your with the lads come on’. </a:t>
            </a:r>
            <a:r>
              <a:rPr lang="en-GB" sz="5000" i="1" dirty="0"/>
              <a:t>I suppose of something stressful happened on operation like your involved in when somebody got hurt, injured or killed or whatever then </a:t>
            </a:r>
            <a:r>
              <a:rPr lang="en-GB" sz="5000" i="1" dirty="0" err="1"/>
              <a:t>erh</a:t>
            </a:r>
            <a:r>
              <a:rPr lang="en-GB" sz="5000" i="1" dirty="0"/>
              <a:t>, then I suppose yeah they do look after you quite well</a:t>
            </a:r>
            <a:r>
              <a:rPr lang="en-GB" sz="5000" i="1" dirty="0" smtClean="0"/>
              <a:t>.’</a:t>
            </a:r>
          </a:p>
          <a:p>
            <a:pPr marL="0" indent="0">
              <a:buNone/>
            </a:pPr>
            <a:endParaRPr lang="en-GB" sz="5000" i="1" dirty="0" smtClean="0"/>
          </a:p>
          <a:p>
            <a:pPr algn="ctr">
              <a:buNone/>
            </a:pPr>
            <a:r>
              <a:rPr lang="en-GB" sz="5000" b="1" dirty="0" smtClean="0">
                <a:solidFill>
                  <a:srgbClr val="0070C0"/>
                </a:solidFill>
              </a:rPr>
              <a:t>Messages about acceptable (masculine)  and unacceptable (feminine) forms of emotional expression</a:t>
            </a:r>
          </a:p>
          <a:p>
            <a:pPr>
              <a:buNone/>
            </a:pPr>
            <a:endParaRPr lang="en-GB" sz="5000" dirty="0"/>
          </a:p>
          <a:p>
            <a:pPr algn="ctr">
              <a:buNone/>
            </a:pPr>
            <a:r>
              <a:rPr lang="en-GB" sz="5100" i="1" dirty="0" smtClean="0"/>
              <a:t>R: ‘it’s not in a man to get upset like a woman anyway’</a:t>
            </a:r>
            <a:endParaRPr lang="en-GB" sz="5100" dirty="0"/>
          </a:p>
        </p:txBody>
      </p:sp>
      <p:cxnSp>
        <p:nvCxnSpPr>
          <p:cNvPr id="16" name="Straight Arrow Connector 15"/>
          <p:cNvCxnSpPr/>
          <p:nvPr/>
        </p:nvCxnSpPr>
        <p:spPr>
          <a:xfrm rot="10800000" flipV="1">
            <a:off x="6660232" y="4221088"/>
            <a:ext cx="936104" cy="720080"/>
          </a:xfrm>
          <a:prstGeom prst="straightConnector1">
            <a:avLst/>
          </a:prstGeom>
          <a:ln w="76200">
            <a:tailEnd type="arrow"/>
          </a:ln>
        </p:spPr>
        <p:style>
          <a:lnRef idx="1">
            <a:schemeClr val="accent2"/>
          </a:lnRef>
          <a:fillRef idx="0">
            <a:schemeClr val="accent2"/>
          </a:fillRef>
          <a:effectRef idx="0">
            <a:schemeClr val="accent2"/>
          </a:effectRef>
          <a:fontRef idx="minor">
            <a:schemeClr val="tx1"/>
          </a:fontRef>
        </p:style>
      </p:cxnSp>
      <p:cxnSp>
        <p:nvCxnSpPr>
          <p:cNvPr id="18" name="Straight Arrow Connector 17"/>
          <p:cNvCxnSpPr/>
          <p:nvPr/>
        </p:nvCxnSpPr>
        <p:spPr>
          <a:xfrm rot="16200000" flipV="1">
            <a:off x="3491880" y="3284984"/>
            <a:ext cx="792088" cy="504056"/>
          </a:xfrm>
          <a:prstGeom prst="straightConnector1">
            <a:avLst/>
          </a:prstGeom>
          <a:ln w="76200">
            <a:tailEnd type="arrow"/>
          </a:ln>
        </p:spPr>
        <p:style>
          <a:lnRef idx="1">
            <a:schemeClr val="accent2"/>
          </a:lnRef>
          <a:fillRef idx="0">
            <a:schemeClr val="accent2"/>
          </a:fillRef>
          <a:effectRef idx="0">
            <a:schemeClr val="accent2"/>
          </a:effectRef>
          <a:fontRef idx="minor">
            <a:schemeClr val="tx1"/>
          </a:fontRef>
        </p:style>
      </p:cxnSp>
      <p:pic>
        <p:nvPicPr>
          <p:cNvPr id="15362" name="Picture 2" descr="http://www.mentalhealth.org.uk/content/assets/images/Composite/armed-forces-a-z-comp.jpg?view=Standard"/>
          <p:cNvPicPr>
            <a:picLocks noChangeAspect="1" noChangeArrowheads="1"/>
          </p:cNvPicPr>
          <p:nvPr/>
        </p:nvPicPr>
        <p:blipFill>
          <a:blip r:embed="rId4" cstate="print"/>
          <a:srcRect/>
          <a:stretch>
            <a:fillRect/>
          </a:stretch>
        </p:blipFill>
        <p:spPr bwMode="auto">
          <a:xfrm rot="20474433">
            <a:off x="7915910" y="5243530"/>
            <a:ext cx="1123176" cy="8379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itle 1"/>
          <p:cNvSpPr txBox="1">
            <a:spLocks/>
          </p:cNvSpPr>
          <p:nvPr/>
        </p:nvSpPr>
        <p:spPr>
          <a:xfrm>
            <a:off x="469580" y="116632"/>
            <a:ext cx="8229600" cy="1143000"/>
          </a:xfrm>
          <a:prstGeom prst="rect">
            <a:avLst/>
          </a:prstGeom>
          <a:solidFill>
            <a:schemeClr val="accent2">
              <a:lumMod val="40000"/>
              <a:lumOff val="60000"/>
            </a:schemeClr>
          </a:solidFill>
          <a:ln w="76200">
            <a:solidFill>
              <a:schemeClr val="tx1"/>
            </a:solidFill>
          </a:ln>
        </p:spPr>
        <p:txBody>
          <a:bodyPr vert="horz" lIns="91440" tIns="45720" rIns="91440" bIns="45720" rtlCol="0" anchor="ctr">
            <a:normAutofit fontScale="92500" lnSpcReduction="20000"/>
          </a:bodyPr>
          <a:lstStyle/>
          <a:p>
            <a:pPr lvl="0" algn="ctr">
              <a:spcBef>
                <a:spcPct val="0"/>
              </a:spcBef>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“Big Boys Don't Cry”:</a:t>
            </a:r>
            <a:r>
              <a:rPr kumimoji="0" lang="en-GB" sz="4400" b="0" i="0" u="none" strike="noStrike" kern="1200" cap="none" spc="0" normalizeH="0" noProof="0" dirty="0" smtClean="0">
                <a:ln>
                  <a:noFill/>
                </a:ln>
                <a:solidFill>
                  <a:schemeClr val="tx1"/>
                </a:solidFill>
                <a:effectLst/>
                <a:uLnTx/>
                <a:uFillTx/>
                <a:latin typeface="+mj-lt"/>
                <a:ea typeface="+mj-ea"/>
                <a:cs typeface="+mj-cs"/>
              </a:rPr>
              <a:t> Gender and the Military</a:t>
            </a: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6614175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3256</TotalTime>
  <Words>2122</Words>
  <Application>Microsoft Office PowerPoint</Application>
  <PresentationFormat>On-screen Show (4:3)</PresentationFormat>
  <Paragraphs>180</Paragraphs>
  <Slides>15</Slides>
  <Notes>9</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Gender and Emotional Expression: Need for a New Focus? Lauren Alexandra Ward Lecturer and PhD Student</vt:lpstr>
      <vt:lpstr>Overview</vt:lpstr>
      <vt:lpstr>What do we mean by Gender?(1)</vt:lpstr>
      <vt:lpstr>What do we mean by Gender?(2)</vt:lpstr>
      <vt:lpstr>Why Gender? </vt:lpstr>
      <vt:lpstr>Gender : Statistical prevalence</vt:lpstr>
      <vt:lpstr>Gender Role Hypothesis</vt:lpstr>
      <vt:lpstr>PowerPoint Presentation</vt:lpstr>
      <vt:lpstr>PowerPoint Presentation</vt:lpstr>
      <vt:lpstr>PowerPoint Presentation</vt:lpstr>
      <vt:lpstr>Gender Role Hypothesis</vt:lpstr>
      <vt:lpstr>Gender Role Hypothesis</vt:lpstr>
      <vt:lpstr>Final thoughts:</vt:lpstr>
      <vt:lpstr>Thank You For Listening!</vt:lpstr>
      <vt:lpstr>References:</vt:lpstr>
    </vt:vector>
  </TitlesOfParts>
  <Company>University of Northampton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and Gender</dc:title>
  <dc:creator>The University of Northampton</dc:creator>
  <cp:lastModifiedBy>The University of Northampton</cp:lastModifiedBy>
  <cp:revision>186</cp:revision>
  <dcterms:created xsi:type="dcterms:W3CDTF">2013-04-29T08:18:21Z</dcterms:created>
  <dcterms:modified xsi:type="dcterms:W3CDTF">2013-07-04T09:44:44Z</dcterms:modified>
</cp:coreProperties>
</file>